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3"/>
  </p:notesMasterIdLst>
  <p:sldIdLst>
    <p:sldId id="258" r:id="rId6"/>
    <p:sldId id="259" r:id="rId7"/>
    <p:sldId id="260" r:id="rId8"/>
    <p:sldId id="304" r:id="rId9"/>
    <p:sldId id="312" r:id="rId10"/>
    <p:sldId id="313" r:id="rId11"/>
    <p:sldId id="303" r:id="rId12"/>
    <p:sldId id="302" r:id="rId13"/>
    <p:sldId id="314" r:id="rId14"/>
    <p:sldId id="261" r:id="rId15"/>
    <p:sldId id="315" r:id="rId16"/>
    <p:sldId id="316" r:id="rId17"/>
    <p:sldId id="317" r:id="rId18"/>
    <p:sldId id="318" r:id="rId19"/>
    <p:sldId id="320" r:id="rId20"/>
    <p:sldId id="321" r:id="rId21"/>
    <p:sldId id="319" r:id="rId22"/>
  </p:sldIdLst>
  <p:sldSz cx="9144000" cy="6858000" type="screen4x3"/>
  <p:notesSz cx="7010400" cy="92964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6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6463471-C43D-40E8-9538-0597AA5A41D6}" type="datetimeFigureOut">
              <a:rPr lang="es-CL"/>
              <a:pPr>
                <a:defRPr/>
              </a:pPr>
              <a:t>07-01-2013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L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L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5AA60D-0158-415A-8E76-3A4C0B4D435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2726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915785-DB33-412E-A525-626A1C360923}" type="slidenum">
              <a:rPr lang="es-CL" smtClean="0"/>
              <a:pPr/>
              <a:t>1</a:t>
            </a:fld>
            <a:endParaRPr lang="es-C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F1F85A-6520-4E94-A02B-569BEA147248}" type="slidenum">
              <a:rPr lang="es-CL" smtClean="0"/>
              <a:pPr/>
              <a:t>10</a:t>
            </a:fld>
            <a:endParaRPr lang="es-C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F1F85A-6520-4E94-A02B-569BEA147248}" type="slidenum">
              <a:rPr lang="es-CL" smtClean="0"/>
              <a:pPr/>
              <a:t>11</a:t>
            </a:fld>
            <a:endParaRPr lang="es-C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F1F85A-6520-4E94-A02B-569BEA147248}" type="slidenum">
              <a:rPr lang="es-CL" smtClean="0"/>
              <a:pPr/>
              <a:t>12</a:t>
            </a:fld>
            <a:endParaRPr lang="es-C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F1F85A-6520-4E94-A02B-569BEA147248}" type="slidenum">
              <a:rPr lang="es-CL" smtClean="0"/>
              <a:pPr/>
              <a:t>13</a:t>
            </a:fld>
            <a:endParaRPr lang="es-C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F1F85A-6520-4E94-A02B-569BEA147248}" type="slidenum">
              <a:rPr lang="es-CL" smtClean="0"/>
              <a:pPr/>
              <a:t>14</a:t>
            </a:fld>
            <a:endParaRPr lang="es-C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F1F85A-6520-4E94-A02B-569BEA147248}" type="slidenum">
              <a:rPr lang="es-CL" smtClean="0"/>
              <a:pPr/>
              <a:t>15</a:t>
            </a:fld>
            <a:endParaRPr lang="es-C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29E85D-60B6-4C37-8EA7-F605A6C792BC}" type="slidenum">
              <a:rPr lang="es-CL" smtClean="0"/>
              <a:pPr/>
              <a:t>16</a:t>
            </a:fld>
            <a:endParaRPr lang="es-C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F1F85A-6520-4E94-A02B-569BEA147248}" type="slidenum">
              <a:rPr lang="es-CL" smtClean="0"/>
              <a:pPr/>
              <a:t>17</a:t>
            </a:fld>
            <a:endParaRPr lang="es-C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AD2351-AE06-4A56-BEE8-2BF5427A5FE5}" type="slidenum">
              <a:rPr lang="es-CL" smtClean="0"/>
              <a:pPr/>
              <a:t>2</a:t>
            </a:fld>
            <a:endParaRPr lang="es-C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29E85D-60B6-4C37-8EA7-F605A6C792BC}" type="slidenum">
              <a:rPr lang="es-CL" smtClean="0"/>
              <a:pPr/>
              <a:t>3</a:t>
            </a:fld>
            <a:endParaRPr lang="es-C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29E85D-60B6-4C37-8EA7-F605A6C792BC}" type="slidenum">
              <a:rPr lang="es-CL" smtClean="0"/>
              <a:pPr/>
              <a:t>4</a:t>
            </a:fld>
            <a:endParaRPr lang="es-C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29E85D-60B6-4C37-8EA7-F605A6C792BC}" type="slidenum">
              <a:rPr lang="es-CL" smtClean="0"/>
              <a:pPr/>
              <a:t>5</a:t>
            </a:fld>
            <a:endParaRPr lang="es-C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29E85D-60B6-4C37-8EA7-F605A6C792BC}" type="slidenum">
              <a:rPr lang="es-CL" smtClean="0"/>
              <a:pPr/>
              <a:t>6</a:t>
            </a:fld>
            <a:endParaRPr lang="es-C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29E85D-60B6-4C37-8EA7-F605A6C792BC}" type="slidenum">
              <a:rPr lang="es-CL" smtClean="0"/>
              <a:pPr/>
              <a:t>7</a:t>
            </a:fld>
            <a:endParaRPr lang="es-C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29E85D-60B6-4C37-8EA7-F605A6C792BC}" type="slidenum">
              <a:rPr lang="es-CL" smtClean="0"/>
              <a:pPr/>
              <a:t>8</a:t>
            </a:fld>
            <a:endParaRPr lang="es-C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29E85D-60B6-4C37-8EA7-F605A6C792BC}" type="slidenum">
              <a:rPr lang="es-CL" smtClean="0"/>
              <a:pPr/>
              <a:t>9</a:t>
            </a:fld>
            <a:endParaRPr lang="es-C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8475" y="3714750"/>
            <a:ext cx="6116638" cy="722313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es-CL"/>
              <a:t>Haga clic para cambiar el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4484688"/>
            <a:ext cx="6400800" cy="744537"/>
          </a:xfrm>
          <a:ln/>
        </p:spPr>
        <p:txBody>
          <a:bodyPr/>
          <a:lstStyle>
            <a:lvl1pPr marL="0" indent="0">
              <a:buFontTx/>
              <a:buNone/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es-CL"/>
              <a:t>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AE28-B902-4579-8C8F-6C76965A97A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15206" cy="1142984"/>
          </a:xfrm>
        </p:spPr>
        <p:txBody>
          <a:bodyPr/>
          <a:lstStyle>
            <a:lvl1pPr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 sz="1400"/>
            </a:lvl2pPr>
            <a:lvl3pPr>
              <a:spcBef>
                <a:spcPts val="0"/>
              </a:spcBef>
              <a:defRPr sz="1400"/>
            </a:lvl3pPr>
            <a:lvl4pPr>
              <a:spcBef>
                <a:spcPts val="0"/>
              </a:spcBef>
              <a:defRPr sz="1400"/>
            </a:lvl4pPr>
            <a:lvl5pPr>
              <a:spcBef>
                <a:spcPts val="0"/>
              </a:spcBef>
              <a:defRPr sz="14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E0327-2B79-4A08-90E3-C335EE47268F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spcBef>
                <a:spcPts val="0"/>
              </a:spcBef>
              <a:defRPr sz="1600"/>
            </a:lvl2pPr>
            <a:lvl3pPr>
              <a:spcBef>
                <a:spcPts val="0"/>
              </a:spcBef>
              <a:defRPr sz="1400"/>
            </a:lvl3pPr>
            <a:lvl4pPr>
              <a:spcBef>
                <a:spcPts val="0"/>
              </a:spcBef>
              <a:defRPr sz="1200"/>
            </a:lvl4pPr>
            <a:lvl5pPr>
              <a:spcBef>
                <a:spcPts val="0"/>
              </a:spcBef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spcBef>
                <a:spcPts val="0"/>
              </a:spcBef>
              <a:defRPr sz="1600"/>
            </a:lvl2pPr>
            <a:lvl3pPr>
              <a:spcBef>
                <a:spcPts val="0"/>
              </a:spcBef>
              <a:defRPr sz="1400"/>
            </a:lvl3pPr>
            <a:lvl4pPr>
              <a:spcBef>
                <a:spcPts val="0"/>
              </a:spcBef>
              <a:defRPr sz="1200"/>
            </a:lvl4pPr>
            <a:lvl5pPr>
              <a:spcBef>
                <a:spcPts val="0"/>
              </a:spcBef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5112E-5FAE-43D7-8D5C-F19DB98FB3FD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 sz="1600"/>
            </a:lvl2pPr>
            <a:lvl3pPr>
              <a:spcBef>
                <a:spcPts val="0"/>
              </a:spcBef>
              <a:defRPr sz="1400"/>
            </a:lvl3pPr>
            <a:lvl4pPr>
              <a:spcBef>
                <a:spcPts val="0"/>
              </a:spcBef>
              <a:defRPr sz="1200"/>
            </a:lvl4pPr>
            <a:lvl5pPr>
              <a:spcBef>
                <a:spcPts val="0"/>
              </a:spcBef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 sz="1600"/>
            </a:lvl2pPr>
            <a:lvl3pPr>
              <a:spcBef>
                <a:spcPts val="0"/>
              </a:spcBef>
              <a:defRPr sz="1400"/>
            </a:lvl3pPr>
            <a:lvl4pPr>
              <a:spcBef>
                <a:spcPts val="0"/>
              </a:spcBef>
              <a:defRPr sz="1200"/>
            </a:lvl4pPr>
            <a:lvl5pPr>
              <a:spcBef>
                <a:spcPts val="0"/>
              </a:spcBef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0CEAD-D4DF-4657-8C40-14A583453305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38346-FFB1-4F2A-845E-CB8F9FF62AC2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FD218-C5C2-4420-B0BA-0E227CF413B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smtClean="0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smtClean="0"/>
              <a:t>Haga clic para modificar el estilo de texto del patrón</a:t>
            </a:r>
          </a:p>
          <a:p>
            <a:pPr lvl="1"/>
            <a:r>
              <a:rPr lang="es-CL" smtClean="0"/>
              <a:t>Segundo nivel</a:t>
            </a:r>
          </a:p>
          <a:p>
            <a:pPr lvl="2"/>
            <a:r>
              <a:rPr lang="es-CL" smtClean="0"/>
              <a:t>Tercer nivel</a:t>
            </a:r>
          </a:p>
          <a:p>
            <a:pPr lvl="3"/>
            <a:r>
              <a:rPr lang="es-CL" smtClean="0"/>
              <a:t>Cuarto nivel</a:t>
            </a:r>
          </a:p>
          <a:p>
            <a:pPr lvl="4"/>
            <a:r>
              <a:rPr lang="es-C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ABE683A2-9635-4B55-8692-A078840428C4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9" r:id="rId2"/>
    <p:sldLayoutId id="2147483700" r:id="rId3"/>
    <p:sldLayoutId id="2147483701" r:id="rId4"/>
    <p:sldLayoutId id="2147483702" r:id="rId5"/>
    <p:sldLayoutId id="2147483703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SzPct val="100000"/>
        <a:buBlip>
          <a:blip r:embed="rId9"/>
        </a:buBlip>
        <a:defRPr b="1">
          <a:solidFill>
            <a:srgbClr val="1E649E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SzPct val="100000"/>
        <a:buFont typeface="Arial" charset="0"/>
        <a:buChar char="•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SzPct val="100000"/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SzPct val="100000"/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SzPct val="100000"/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ts val="600"/>
        </a:spcAft>
        <a:buSzPct val="100000"/>
        <a:buFont typeface="Arial" charset="0"/>
        <a:buChar char="•"/>
        <a:defRPr sz="1600">
          <a:solidFill>
            <a:srgbClr val="262626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ts val="600"/>
        </a:spcAft>
        <a:buSzPct val="100000"/>
        <a:buFont typeface="Arial" charset="0"/>
        <a:buChar char="•"/>
        <a:defRPr sz="1600">
          <a:solidFill>
            <a:srgbClr val="262626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ts val="600"/>
        </a:spcAft>
        <a:buSzPct val="100000"/>
        <a:buFont typeface="Arial" charset="0"/>
        <a:buChar char="•"/>
        <a:defRPr sz="1600">
          <a:solidFill>
            <a:srgbClr val="262626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ts val="600"/>
        </a:spcAft>
        <a:buSzPct val="100000"/>
        <a:buFont typeface="Arial" charset="0"/>
        <a:buChar char="•"/>
        <a:defRPr sz="1600">
          <a:solidFill>
            <a:srgbClr val="262626"/>
          </a:solidFill>
          <a:latin typeface="+mn-lt"/>
          <a:ea typeface="+mn-ea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gobenedetti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uadroTexto 3"/>
          <p:cNvSpPr txBox="1">
            <a:spLocks noChangeArrowheads="1"/>
          </p:cNvSpPr>
          <p:nvPr/>
        </p:nvSpPr>
        <p:spPr bwMode="auto">
          <a:xfrm>
            <a:off x="1447800" y="2870200"/>
            <a:ext cx="6629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 dirty="0" smtClean="0">
                <a:cs typeface="Arial" charset="0"/>
              </a:rPr>
              <a:t>Repaso Finanzas</a:t>
            </a:r>
            <a:endParaRPr lang="es-ES_tradnl" sz="2800" b="1" dirty="0">
              <a:cs typeface="Arial" charset="0"/>
            </a:endParaRPr>
          </a:p>
          <a:p>
            <a:pPr algn="ctr"/>
            <a:r>
              <a:rPr lang="es-ES_tradnl" sz="2800" b="1" dirty="0" smtClean="0">
                <a:cs typeface="Arial" charset="0"/>
              </a:rPr>
              <a:t>Otoño </a:t>
            </a:r>
            <a:r>
              <a:rPr lang="es-ES_tradnl" sz="2800" b="1" dirty="0" smtClean="0">
                <a:cs typeface="Arial" charset="0"/>
              </a:rPr>
              <a:t>2013</a:t>
            </a:r>
            <a:endParaRPr lang="es-ES_tradnl" sz="2800" b="1" dirty="0">
              <a:cs typeface="Arial" charset="0"/>
            </a:endParaRPr>
          </a:p>
          <a:p>
            <a:pPr algn="ctr"/>
            <a:endParaRPr lang="es-ES_tradnl" sz="2800" b="1" dirty="0">
              <a:cs typeface="Arial" charset="0"/>
            </a:endParaRPr>
          </a:p>
          <a:p>
            <a:pPr algn="ctr"/>
            <a:r>
              <a:rPr lang="es-ES_tradnl" sz="2400" b="1" dirty="0">
                <a:cs typeface="Arial" charset="0"/>
              </a:rPr>
              <a:t>Sesión 1: </a:t>
            </a:r>
            <a:endParaRPr lang="es-ES_tradnl" sz="2400" b="1" dirty="0" smtClean="0">
              <a:cs typeface="Arial" charset="0"/>
            </a:endParaRPr>
          </a:p>
          <a:p>
            <a:pPr algn="ctr"/>
            <a:r>
              <a:rPr lang="es-ES_tradnl" sz="2400" b="1" dirty="0" smtClean="0">
                <a:cs typeface="Arial" charset="0"/>
              </a:rPr>
              <a:t>Presentación</a:t>
            </a:r>
            <a:endParaRPr lang="es-ES_tradnl" sz="2400" b="1" dirty="0">
              <a:cs typeface="Arial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93F1E-A176-4E1A-A314-FC5664E0BDEC}" type="slidenum">
              <a:rPr lang="es-CL" smtClean="0"/>
              <a:pPr>
                <a:defRPr/>
              </a:pPr>
              <a:t>1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15188" cy="114300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rgbClr val="FFFFFF"/>
                </a:solidFill>
                <a:cs typeface="Arial" charset="0"/>
              </a:rPr>
              <a:t>3. </a:t>
            </a:r>
            <a:r>
              <a:rPr lang="es-ES" dirty="0" smtClean="0">
                <a:solidFill>
                  <a:srgbClr val="FFFFFF"/>
                </a:solidFill>
                <a:cs typeface="Arial" charset="0"/>
              </a:rPr>
              <a:t>Análisis estratégico</a:t>
            </a:r>
            <a:endParaRPr lang="es-CL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82563" algn="just">
              <a:spcBef>
                <a:spcPts val="600"/>
              </a:spcBef>
              <a:defRPr/>
            </a:pPr>
            <a:r>
              <a:rPr lang="es-CL" dirty="0" smtClean="0"/>
              <a:t>El examen de grado se realiza en base a un caso. Todas las secciones se asocian al mismo caso.</a:t>
            </a:r>
          </a:p>
          <a:p>
            <a:pPr marL="179388" indent="-182563" algn="just">
              <a:spcBef>
                <a:spcPts val="600"/>
              </a:spcBef>
              <a:defRPr/>
            </a:pPr>
            <a:endParaRPr lang="es-CL" u="sng" dirty="0"/>
          </a:p>
          <a:p>
            <a:pPr marL="179388" indent="-182563" algn="just">
              <a:spcBef>
                <a:spcPts val="600"/>
              </a:spcBef>
              <a:defRPr/>
            </a:pPr>
            <a:r>
              <a:rPr lang="es-CL" dirty="0" smtClean="0"/>
              <a:t>Las preguntas son preparadas por profesores de cada sección. NO corresponden a las preguntas originales del caso, por lo que </a:t>
            </a:r>
            <a:r>
              <a:rPr lang="es-CL" u="sng" dirty="0" smtClean="0"/>
              <a:t>NO tiene sentido buscar respuestas en internet.</a:t>
            </a:r>
            <a:endParaRPr lang="es-CL" u="sng" dirty="0" smtClean="0"/>
          </a:p>
          <a:p>
            <a:pPr marL="179388" indent="-182563" algn="just">
              <a:spcBef>
                <a:spcPts val="600"/>
              </a:spcBef>
              <a:defRPr/>
            </a:pPr>
            <a:endParaRPr lang="es-CL" dirty="0"/>
          </a:p>
          <a:p>
            <a:pPr marL="179388" indent="-182563" algn="just">
              <a:spcBef>
                <a:spcPts val="600"/>
              </a:spcBef>
              <a:defRPr/>
            </a:pPr>
            <a:r>
              <a:rPr lang="es-CL" dirty="0"/>
              <a:t>Uds. tendrán acceso al caso con anterioridad al examen, por lo que pueden leerlo, estudiarlo y </a:t>
            </a:r>
            <a:r>
              <a:rPr lang="es-CL" u="sng" dirty="0"/>
              <a:t>prepararlo.</a:t>
            </a:r>
          </a:p>
          <a:p>
            <a:pPr marL="3175" indent="-6350" algn="just">
              <a:spcBef>
                <a:spcPts val="600"/>
              </a:spcBef>
              <a:defRPr/>
            </a:pPr>
            <a:endParaRPr lang="es-CL" dirty="0" smtClean="0"/>
          </a:p>
          <a:p>
            <a:pPr marL="3175" indent="-6350" algn="just">
              <a:spcBef>
                <a:spcPts val="600"/>
              </a:spcBef>
              <a:defRPr/>
            </a:pPr>
            <a:endParaRPr lang="es-CL" dirty="0" smtClean="0"/>
          </a:p>
          <a:p>
            <a:pPr lvl="1">
              <a:defRPr/>
            </a:pPr>
            <a:endParaRPr lang="es-C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22CB0-9CF0-4181-A577-BF7F174E4E85}" type="slidenum">
              <a:rPr lang="es-CL" smtClean="0"/>
              <a:pPr>
                <a:defRPr/>
              </a:pPr>
              <a:t>10</a:t>
            </a:fld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15188" cy="114300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rgbClr val="FFFFFF"/>
                </a:solidFill>
                <a:cs typeface="Arial" charset="0"/>
              </a:rPr>
              <a:t>3. </a:t>
            </a:r>
            <a:r>
              <a:rPr lang="es-ES" dirty="0" smtClean="0">
                <a:solidFill>
                  <a:srgbClr val="FFFFFF"/>
                </a:solidFill>
                <a:cs typeface="Arial" charset="0"/>
              </a:rPr>
              <a:t>Análisis estratégico</a:t>
            </a:r>
            <a:endParaRPr lang="es-CL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82563" algn="just">
              <a:spcBef>
                <a:spcPts val="600"/>
              </a:spcBef>
              <a:defRPr/>
            </a:pPr>
            <a:r>
              <a:rPr lang="es-CL" dirty="0" smtClean="0">
                <a:solidFill>
                  <a:srgbClr val="FF0000"/>
                </a:solidFill>
              </a:rPr>
              <a:t>El examen de grado se realiza en base a un caso. Todas las secciones se asocian al mismo caso.</a:t>
            </a:r>
          </a:p>
          <a:p>
            <a:pPr marL="179388" indent="-182563" algn="just">
              <a:spcBef>
                <a:spcPts val="600"/>
              </a:spcBef>
              <a:defRPr/>
            </a:pPr>
            <a:endParaRPr lang="es-CL" u="sng" dirty="0"/>
          </a:p>
          <a:p>
            <a:pPr marL="179388" indent="-182563" algn="just">
              <a:spcBef>
                <a:spcPts val="600"/>
              </a:spcBef>
              <a:defRPr/>
            </a:pPr>
            <a:r>
              <a:rPr lang="es-CL" dirty="0" smtClean="0"/>
              <a:t>Dado que el caso fue elaborado con un set de preguntas específicas, es muy difícil que contenga la información requerida por todas las secciones (en especial micro, macro y finanzas).</a:t>
            </a:r>
          </a:p>
          <a:p>
            <a:pPr marL="179388" indent="-182563" algn="just">
              <a:spcBef>
                <a:spcPts val="600"/>
              </a:spcBef>
              <a:defRPr/>
            </a:pPr>
            <a:endParaRPr lang="es-CL" dirty="0"/>
          </a:p>
          <a:p>
            <a:pPr marL="179388" indent="-182563" algn="just">
              <a:spcBef>
                <a:spcPts val="600"/>
              </a:spcBef>
              <a:defRPr/>
            </a:pPr>
            <a:r>
              <a:rPr lang="es-CL" dirty="0" smtClean="0"/>
              <a:t>Esto implica que:</a:t>
            </a:r>
          </a:p>
          <a:p>
            <a:pPr marL="579438" lvl="1" indent="-182563" algn="just">
              <a:spcBef>
                <a:spcPts val="600"/>
              </a:spcBef>
              <a:defRPr/>
            </a:pPr>
            <a:r>
              <a:rPr lang="es-CL" sz="1600" b="1" dirty="0" smtClean="0"/>
              <a:t>las preguntas deben ser conceptuales</a:t>
            </a:r>
          </a:p>
          <a:p>
            <a:pPr marL="579438" lvl="1" indent="-182563" algn="just">
              <a:spcBef>
                <a:spcPts val="600"/>
              </a:spcBef>
              <a:defRPr/>
            </a:pPr>
            <a:r>
              <a:rPr lang="es-CL" sz="1600" b="1" dirty="0" smtClean="0"/>
              <a:t>se utilizará al máximo la información financiera del caso</a:t>
            </a:r>
          </a:p>
          <a:p>
            <a:pPr marL="579438" lvl="1" indent="-182563" algn="just">
              <a:spcBef>
                <a:spcPts val="600"/>
              </a:spcBef>
              <a:defRPr/>
            </a:pPr>
            <a:r>
              <a:rPr lang="es-CL" sz="1600" b="1" dirty="0"/>
              <a:t>s</a:t>
            </a:r>
            <a:r>
              <a:rPr lang="es-CL" sz="1600" b="1" dirty="0" smtClean="0"/>
              <a:t>e entregará información adicional para realizar ejercicios cuantitativos</a:t>
            </a:r>
          </a:p>
          <a:p>
            <a:pPr marL="579438" lvl="1" indent="-182563" algn="just">
              <a:spcBef>
                <a:spcPts val="600"/>
              </a:spcBef>
              <a:defRPr/>
            </a:pPr>
            <a:r>
              <a:rPr lang="es-CL" sz="1600" b="1" dirty="0" smtClean="0"/>
              <a:t>… es </a:t>
            </a:r>
            <a:r>
              <a:rPr lang="es-CL" sz="1600" b="1" dirty="0"/>
              <a:t>posible “inferir” el tipo de preguntas que contendrá el examen</a:t>
            </a:r>
          </a:p>
          <a:p>
            <a:pPr marL="3175" indent="-6350" algn="just">
              <a:spcBef>
                <a:spcPts val="600"/>
              </a:spcBef>
              <a:defRPr/>
            </a:pPr>
            <a:endParaRPr lang="es-CL" dirty="0" smtClean="0"/>
          </a:p>
          <a:p>
            <a:pPr lvl="1">
              <a:defRPr/>
            </a:pPr>
            <a:endParaRPr lang="es-C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22CB0-9CF0-4181-A577-BF7F174E4E85}" type="slidenum">
              <a:rPr lang="es-CL" smtClean="0"/>
              <a:pPr>
                <a:defRPr/>
              </a:pPr>
              <a:t>11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5270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15188" cy="114300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rgbClr val="FFFFFF"/>
                </a:solidFill>
                <a:cs typeface="Arial" charset="0"/>
              </a:rPr>
              <a:t>3. </a:t>
            </a:r>
            <a:r>
              <a:rPr lang="es-ES" dirty="0" smtClean="0">
                <a:solidFill>
                  <a:srgbClr val="FFFFFF"/>
                </a:solidFill>
                <a:cs typeface="Arial" charset="0"/>
              </a:rPr>
              <a:t>Análisis estratégico</a:t>
            </a:r>
            <a:endParaRPr lang="es-CL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82563" algn="just">
              <a:spcBef>
                <a:spcPts val="600"/>
              </a:spcBef>
              <a:defRPr/>
            </a:pPr>
            <a:r>
              <a:rPr lang="es-CL" dirty="0">
                <a:solidFill>
                  <a:srgbClr val="FF0000"/>
                </a:solidFill>
              </a:rPr>
              <a:t>Las preguntas son preparadas por profesores de cada sección. NO corresponden a las preguntas originales del caso, por lo que </a:t>
            </a:r>
            <a:r>
              <a:rPr lang="es-CL" u="sng" dirty="0">
                <a:solidFill>
                  <a:srgbClr val="FF0000"/>
                </a:solidFill>
              </a:rPr>
              <a:t>NO tiene sentido buscar respuestas en internet.</a:t>
            </a:r>
          </a:p>
          <a:p>
            <a:pPr marL="179388" indent="-182563" algn="just">
              <a:spcBef>
                <a:spcPts val="600"/>
              </a:spcBef>
              <a:defRPr/>
            </a:pPr>
            <a:endParaRPr lang="es-CL" u="sng" dirty="0"/>
          </a:p>
          <a:p>
            <a:pPr marL="179388" indent="-182563" algn="just">
              <a:spcBef>
                <a:spcPts val="600"/>
              </a:spcBef>
              <a:defRPr/>
            </a:pPr>
            <a:r>
              <a:rPr lang="es-CL" dirty="0" smtClean="0"/>
              <a:t>No pierdan tiempo tratando de buscar respuestas, ya que las preguntas son diseñadas por los profesores cada semestre.</a:t>
            </a:r>
          </a:p>
          <a:p>
            <a:pPr marL="179388" indent="-182563" algn="just">
              <a:spcBef>
                <a:spcPts val="600"/>
              </a:spcBef>
              <a:defRPr/>
            </a:pPr>
            <a:endParaRPr lang="es-CL" dirty="0"/>
          </a:p>
          <a:p>
            <a:pPr marL="179388" indent="-182563" algn="just">
              <a:spcBef>
                <a:spcPts val="600"/>
              </a:spcBef>
              <a:defRPr/>
            </a:pPr>
            <a:r>
              <a:rPr lang="es-CL" dirty="0" smtClean="0"/>
              <a:t>Esto implica que</a:t>
            </a:r>
            <a:r>
              <a:rPr lang="es-CL" dirty="0"/>
              <a:t> cada profesor debe </a:t>
            </a:r>
            <a:r>
              <a:rPr lang="es-CL" dirty="0" smtClean="0"/>
              <a:t>:</a:t>
            </a:r>
          </a:p>
          <a:p>
            <a:pPr marL="579438" lvl="1" indent="-182563" algn="just">
              <a:spcBef>
                <a:spcPts val="600"/>
              </a:spcBef>
              <a:defRPr/>
            </a:pPr>
            <a:r>
              <a:rPr lang="es-CL" sz="1600" b="1" dirty="0" smtClean="0"/>
              <a:t>adaptar sus preguntas al caso</a:t>
            </a:r>
          </a:p>
          <a:p>
            <a:pPr marL="579438" lvl="1" indent="-182563" algn="just">
              <a:spcBef>
                <a:spcPts val="600"/>
              </a:spcBef>
              <a:defRPr/>
            </a:pPr>
            <a:r>
              <a:rPr lang="es-CL" sz="1600" b="1" dirty="0" smtClean="0"/>
              <a:t>realizar preguntas que abarquen contenidos principales</a:t>
            </a:r>
          </a:p>
          <a:p>
            <a:pPr marL="579438" lvl="1" indent="-182563" algn="just">
              <a:spcBef>
                <a:spcPts val="600"/>
              </a:spcBef>
              <a:defRPr/>
            </a:pPr>
            <a:r>
              <a:rPr lang="es-CL" sz="1600" b="1" dirty="0"/>
              <a:t>o</a:t>
            </a:r>
            <a:r>
              <a:rPr lang="es-CL" sz="1600" b="1" dirty="0" smtClean="0"/>
              <a:t>ptimizar los tiempos de respuesta (no hay cálculos demasiado largos)</a:t>
            </a:r>
          </a:p>
          <a:p>
            <a:pPr marL="579438" lvl="1" indent="-182563" algn="just">
              <a:spcBef>
                <a:spcPts val="600"/>
              </a:spcBef>
              <a:defRPr/>
            </a:pPr>
            <a:r>
              <a:rPr lang="es-CL" sz="1600" b="1" dirty="0" smtClean="0"/>
              <a:t>… es </a:t>
            </a:r>
            <a:r>
              <a:rPr lang="es-CL" sz="1600" b="1" dirty="0"/>
              <a:t>posible “inferir” el tipo de preguntas que contendrá el examen</a:t>
            </a:r>
          </a:p>
          <a:p>
            <a:pPr marL="3175" indent="-6350" algn="just">
              <a:spcBef>
                <a:spcPts val="600"/>
              </a:spcBef>
              <a:defRPr/>
            </a:pPr>
            <a:endParaRPr lang="es-CL" dirty="0" smtClean="0"/>
          </a:p>
          <a:p>
            <a:pPr lvl="1">
              <a:defRPr/>
            </a:pPr>
            <a:endParaRPr lang="es-C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22CB0-9CF0-4181-A577-BF7F174E4E85}" type="slidenum">
              <a:rPr lang="es-CL" smtClean="0"/>
              <a:pPr>
                <a:defRPr/>
              </a:pPr>
              <a:t>12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797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15188" cy="114300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rgbClr val="FFFFFF"/>
                </a:solidFill>
                <a:cs typeface="Arial" charset="0"/>
              </a:rPr>
              <a:t>3. </a:t>
            </a:r>
            <a:r>
              <a:rPr lang="es-ES" dirty="0" smtClean="0">
                <a:solidFill>
                  <a:srgbClr val="FFFFFF"/>
                </a:solidFill>
                <a:cs typeface="Arial" charset="0"/>
              </a:rPr>
              <a:t>Análisis estratégico</a:t>
            </a:r>
            <a:endParaRPr lang="es-CL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82563" algn="just">
              <a:spcBef>
                <a:spcPts val="600"/>
              </a:spcBef>
              <a:defRPr/>
            </a:pPr>
            <a:r>
              <a:rPr lang="es-CL" dirty="0" smtClean="0">
                <a:solidFill>
                  <a:srgbClr val="FF0000"/>
                </a:solidFill>
              </a:rPr>
              <a:t>Uds</a:t>
            </a:r>
            <a:r>
              <a:rPr lang="es-CL" dirty="0">
                <a:solidFill>
                  <a:srgbClr val="FF0000"/>
                </a:solidFill>
              </a:rPr>
              <a:t>. tendrán acceso al caso con anterioridad al examen, por lo que pueden leerlo, estudiarlo y </a:t>
            </a:r>
            <a:r>
              <a:rPr lang="es-CL" u="sng" dirty="0">
                <a:solidFill>
                  <a:srgbClr val="FF0000"/>
                </a:solidFill>
              </a:rPr>
              <a:t>prepararlo.</a:t>
            </a:r>
          </a:p>
          <a:p>
            <a:pPr marL="179388" indent="-182563" algn="just">
              <a:spcBef>
                <a:spcPts val="600"/>
              </a:spcBef>
              <a:defRPr/>
            </a:pPr>
            <a:endParaRPr lang="es-CL" dirty="0" smtClean="0"/>
          </a:p>
          <a:p>
            <a:pPr marL="179388" indent="-182563" algn="just">
              <a:spcBef>
                <a:spcPts val="600"/>
              </a:spcBef>
              <a:defRPr/>
            </a:pPr>
            <a:r>
              <a:rPr lang="es-CL" dirty="0" smtClean="0"/>
              <a:t>Al recibir el caso, deben hacer un análisis estratégico para identificar el tipo de preguntas directas / ejercicios cuantitativos que pueden realizarse, dada la información contenida en el mismo.</a:t>
            </a:r>
          </a:p>
          <a:p>
            <a:pPr marL="179388" indent="-182563" algn="just">
              <a:spcBef>
                <a:spcPts val="600"/>
              </a:spcBef>
              <a:defRPr/>
            </a:pPr>
            <a:endParaRPr lang="es-CL" dirty="0"/>
          </a:p>
          <a:p>
            <a:pPr marL="179388" indent="-182563" algn="just">
              <a:spcBef>
                <a:spcPts val="600"/>
              </a:spcBef>
              <a:defRPr/>
            </a:pPr>
            <a:r>
              <a:rPr lang="es-CL" dirty="0" smtClean="0"/>
              <a:t>Una vez realizado el análisis, identificar la materia que no puede ser evaluada dada la información contenida en el mismo.</a:t>
            </a:r>
          </a:p>
          <a:p>
            <a:pPr marL="579438" lvl="1" indent="-182563" algn="just">
              <a:spcBef>
                <a:spcPts val="600"/>
              </a:spcBef>
              <a:defRPr/>
            </a:pPr>
            <a:r>
              <a:rPr lang="es-CL" sz="1600" dirty="0" smtClean="0"/>
              <a:t>Esto no significa que esa materia no será evaluada, sino que es necesario incorporar información adicional (generalmente en la misma pregunta) para evaluarla</a:t>
            </a:r>
          </a:p>
          <a:p>
            <a:pPr marL="579438" lvl="1" indent="-182563" algn="just">
              <a:spcBef>
                <a:spcPts val="600"/>
              </a:spcBef>
              <a:defRPr/>
            </a:pPr>
            <a:endParaRPr lang="es-CL" dirty="0" smtClean="0"/>
          </a:p>
          <a:p>
            <a:pPr marL="3175" indent="-6350" algn="just">
              <a:spcBef>
                <a:spcPts val="600"/>
              </a:spcBef>
              <a:defRPr/>
            </a:pPr>
            <a:r>
              <a:rPr lang="es-CL" dirty="0" smtClean="0"/>
              <a:t>TODA la materia puede ser evaluada de forma conceptual, independiente del caso.</a:t>
            </a:r>
            <a:endParaRPr lang="es-CL" dirty="0"/>
          </a:p>
          <a:p>
            <a:pPr marL="3175" indent="-6350" algn="just">
              <a:spcBef>
                <a:spcPts val="600"/>
              </a:spcBef>
              <a:defRPr/>
            </a:pPr>
            <a:endParaRPr lang="es-CL" dirty="0"/>
          </a:p>
          <a:p>
            <a:pPr marL="3175" indent="-6350" algn="just">
              <a:spcBef>
                <a:spcPts val="600"/>
              </a:spcBef>
              <a:defRPr/>
            </a:pPr>
            <a:endParaRPr lang="es-CL" dirty="0" smtClean="0"/>
          </a:p>
          <a:p>
            <a:pPr lvl="1">
              <a:defRPr/>
            </a:pPr>
            <a:endParaRPr lang="es-C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22CB0-9CF0-4181-A577-BF7F174E4E85}" type="slidenum">
              <a:rPr lang="es-CL" smtClean="0"/>
              <a:pPr>
                <a:defRPr/>
              </a:pPr>
              <a:t>13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2835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15188" cy="114300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rgbClr val="FFFFFF"/>
                </a:solidFill>
                <a:cs typeface="Arial" charset="0"/>
              </a:rPr>
              <a:t>3. </a:t>
            </a:r>
            <a:r>
              <a:rPr lang="es-ES" dirty="0" smtClean="0">
                <a:solidFill>
                  <a:srgbClr val="FFFFFF"/>
                </a:solidFill>
                <a:cs typeface="Arial" charset="0"/>
              </a:rPr>
              <a:t>Análisis estratégico</a:t>
            </a:r>
            <a:endParaRPr lang="es-CL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-6350" algn="just">
              <a:spcBef>
                <a:spcPts val="600"/>
              </a:spcBef>
              <a:defRPr/>
            </a:pPr>
            <a:r>
              <a:rPr lang="es-CL" dirty="0"/>
              <a:t>Sugerencia estratégica 1:</a:t>
            </a:r>
          </a:p>
          <a:p>
            <a:pPr marL="3175" indent="-6350" algn="just">
              <a:spcBef>
                <a:spcPts val="600"/>
              </a:spcBef>
              <a:defRPr/>
            </a:pPr>
            <a:endParaRPr lang="es-CL" dirty="0"/>
          </a:p>
          <a:p>
            <a:pPr marL="3175" indent="-6350" algn="just">
              <a:spcBef>
                <a:spcPts val="600"/>
              </a:spcBef>
              <a:defRPr/>
            </a:pPr>
            <a:r>
              <a:rPr lang="es-CL" dirty="0"/>
              <a:t>¿Qué me pueden preguntar dada la información que me están entregando en el caso?</a:t>
            </a:r>
          </a:p>
          <a:p>
            <a:pPr marL="179388" indent="-182563" algn="just">
              <a:spcBef>
                <a:spcPts val="600"/>
              </a:spcBef>
              <a:defRPr/>
            </a:pPr>
            <a:endParaRPr lang="es-CL" dirty="0" smtClean="0"/>
          </a:p>
          <a:p>
            <a:pPr marL="179388" indent="-182563" algn="just">
              <a:spcBef>
                <a:spcPts val="600"/>
              </a:spcBef>
              <a:defRPr/>
            </a:pPr>
            <a:endParaRPr lang="es-CL" dirty="0"/>
          </a:p>
          <a:p>
            <a:pPr marL="179388" indent="-182563" algn="just">
              <a:spcBef>
                <a:spcPts val="600"/>
              </a:spcBef>
              <a:defRPr/>
            </a:pPr>
            <a:r>
              <a:rPr lang="es-CL" dirty="0" smtClean="0"/>
              <a:t>Sugerencia estratégica 2:</a:t>
            </a:r>
          </a:p>
          <a:p>
            <a:pPr marL="179388" indent="-182563" algn="just">
              <a:spcBef>
                <a:spcPts val="600"/>
              </a:spcBef>
              <a:defRPr/>
            </a:pPr>
            <a:endParaRPr lang="es-CL" dirty="0"/>
          </a:p>
          <a:p>
            <a:pPr marL="179388" indent="-182563" algn="just">
              <a:spcBef>
                <a:spcPts val="600"/>
              </a:spcBef>
              <a:defRPr/>
            </a:pPr>
            <a:r>
              <a:rPr lang="es-CL" dirty="0" smtClean="0"/>
              <a:t>¿Qué información me tendrían que entregar para responder preguntas en cada tema?</a:t>
            </a:r>
            <a:endParaRPr lang="es-CL" dirty="0"/>
          </a:p>
          <a:p>
            <a:pPr marL="3175" indent="-6350" algn="just">
              <a:spcBef>
                <a:spcPts val="600"/>
              </a:spcBef>
              <a:defRPr/>
            </a:pPr>
            <a:endParaRPr lang="es-CL" dirty="0" smtClean="0"/>
          </a:p>
          <a:p>
            <a:pPr marL="3175" indent="-6350" algn="just">
              <a:spcBef>
                <a:spcPts val="600"/>
              </a:spcBef>
              <a:defRPr/>
            </a:pPr>
            <a:endParaRPr lang="es-CL" dirty="0"/>
          </a:p>
          <a:p>
            <a:pPr marL="3175" indent="-6350" algn="just">
              <a:spcBef>
                <a:spcPts val="600"/>
              </a:spcBef>
              <a:defRPr/>
            </a:pPr>
            <a:endParaRPr lang="es-CL" dirty="0" smtClean="0"/>
          </a:p>
          <a:p>
            <a:pPr lvl="1">
              <a:defRPr/>
            </a:pPr>
            <a:endParaRPr lang="es-C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22CB0-9CF0-4181-A577-BF7F174E4E85}" type="slidenum">
              <a:rPr lang="es-CL" smtClean="0"/>
              <a:pPr>
                <a:defRPr/>
              </a:pPr>
              <a:t>14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756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15188" cy="114300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rgbClr val="FFFFFF"/>
                </a:solidFill>
                <a:cs typeface="Arial" charset="0"/>
              </a:rPr>
              <a:t>3. </a:t>
            </a:r>
            <a:r>
              <a:rPr lang="es-ES" dirty="0" smtClean="0">
                <a:solidFill>
                  <a:srgbClr val="FFFFFF"/>
                </a:solidFill>
                <a:cs typeface="Arial" charset="0"/>
              </a:rPr>
              <a:t>Análisis estratégico</a:t>
            </a:r>
            <a:endParaRPr lang="es-CL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82563" algn="just">
              <a:spcBef>
                <a:spcPts val="600"/>
              </a:spcBef>
              <a:defRPr/>
            </a:pPr>
            <a:r>
              <a:rPr lang="es-CL" dirty="0"/>
              <a:t>Sugerencia estratégica 1:</a:t>
            </a:r>
          </a:p>
          <a:p>
            <a:pPr marL="179388" indent="-182563" algn="just">
              <a:spcBef>
                <a:spcPts val="600"/>
              </a:spcBef>
              <a:defRPr/>
            </a:pPr>
            <a:endParaRPr lang="es-CL" dirty="0"/>
          </a:p>
          <a:p>
            <a:pPr marL="179388" indent="-182563" algn="just">
              <a:spcBef>
                <a:spcPts val="600"/>
              </a:spcBef>
              <a:defRPr/>
            </a:pPr>
            <a:r>
              <a:rPr lang="es-CL" dirty="0" smtClean="0"/>
              <a:t>Próximas sesiones</a:t>
            </a:r>
            <a:endParaRPr lang="es-CL" dirty="0"/>
          </a:p>
          <a:p>
            <a:pPr marL="179388" indent="-182563" algn="just">
              <a:spcBef>
                <a:spcPts val="600"/>
              </a:spcBef>
              <a:defRPr/>
            </a:pPr>
            <a:endParaRPr lang="es-CL" dirty="0" smtClean="0"/>
          </a:p>
          <a:p>
            <a:pPr marL="179388" indent="-182563" algn="just">
              <a:spcBef>
                <a:spcPts val="600"/>
              </a:spcBef>
              <a:defRPr/>
            </a:pPr>
            <a:endParaRPr lang="es-CL" dirty="0"/>
          </a:p>
          <a:p>
            <a:pPr marL="179388" indent="-182563" algn="just">
              <a:spcBef>
                <a:spcPts val="600"/>
              </a:spcBef>
              <a:defRPr/>
            </a:pPr>
            <a:r>
              <a:rPr lang="es-CL" dirty="0" smtClean="0"/>
              <a:t>Sugerencia estratégica 2:</a:t>
            </a:r>
          </a:p>
          <a:p>
            <a:pPr marL="179388" indent="-182563" algn="just">
              <a:spcBef>
                <a:spcPts val="600"/>
              </a:spcBef>
              <a:defRPr/>
            </a:pPr>
            <a:endParaRPr lang="es-CL" dirty="0"/>
          </a:p>
          <a:p>
            <a:pPr marL="179388" indent="-182563" algn="just">
              <a:spcBef>
                <a:spcPts val="600"/>
              </a:spcBef>
              <a:defRPr/>
            </a:pPr>
            <a:r>
              <a:rPr lang="es-CL" dirty="0" smtClean="0"/>
              <a:t>Esta sesión</a:t>
            </a:r>
            <a:endParaRPr lang="es-CL" dirty="0"/>
          </a:p>
          <a:p>
            <a:pPr marL="3175" indent="-6350" algn="just">
              <a:spcBef>
                <a:spcPts val="600"/>
              </a:spcBef>
              <a:defRPr/>
            </a:pPr>
            <a:endParaRPr lang="es-CL" dirty="0" smtClean="0"/>
          </a:p>
          <a:p>
            <a:pPr marL="3175" indent="-6350" algn="just">
              <a:spcBef>
                <a:spcPts val="600"/>
              </a:spcBef>
              <a:defRPr/>
            </a:pPr>
            <a:endParaRPr lang="es-CL" dirty="0"/>
          </a:p>
          <a:p>
            <a:pPr marL="3175" indent="-6350" algn="just">
              <a:spcBef>
                <a:spcPts val="600"/>
              </a:spcBef>
              <a:defRPr/>
            </a:pPr>
            <a:endParaRPr lang="es-CL" dirty="0" smtClean="0"/>
          </a:p>
          <a:p>
            <a:pPr lvl="1">
              <a:defRPr/>
            </a:pPr>
            <a:endParaRPr lang="es-C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22CB0-9CF0-4181-A577-BF7F174E4E85}" type="slidenum">
              <a:rPr lang="es-CL" smtClean="0"/>
              <a:pPr>
                <a:defRPr/>
              </a:pPr>
              <a:t>15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9803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15188" cy="1143000"/>
          </a:xfrm>
        </p:spPr>
        <p:txBody>
          <a:bodyPr/>
          <a:lstStyle/>
          <a:p>
            <a:pPr eaLnBrk="1" hangingPunct="1"/>
            <a:r>
              <a:rPr lang="es-ES" sz="2000" dirty="0">
                <a:solidFill>
                  <a:srgbClr val="FFFFFF"/>
                </a:solidFill>
                <a:cs typeface="Arial" charset="0"/>
              </a:rPr>
              <a:t>3. Análisis </a:t>
            </a:r>
            <a:r>
              <a:rPr lang="es-ES" sz="2000" dirty="0" smtClean="0">
                <a:solidFill>
                  <a:srgbClr val="FFFFFF"/>
                </a:solidFill>
                <a:cs typeface="Arial" charset="0"/>
              </a:rPr>
              <a:t>estratégico</a:t>
            </a:r>
            <a:br>
              <a:rPr lang="es-ES" sz="2000" dirty="0" smtClean="0">
                <a:solidFill>
                  <a:srgbClr val="FFFFFF"/>
                </a:solidFill>
                <a:cs typeface="Arial" charset="0"/>
              </a:rPr>
            </a:br>
            <a:r>
              <a:rPr lang="es-CL" sz="2000" dirty="0"/>
              <a:t>¿Qué información me tendrían que entregar para responder preguntas en cada tema</a:t>
            </a:r>
            <a:r>
              <a:rPr lang="es-CL" sz="2000" dirty="0" smtClean="0"/>
              <a:t>?</a:t>
            </a:r>
            <a:endParaRPr lang="es-CL" sz="20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600"/>
              </a:spcBef>
              <a:buNone/>
              <a:defRPr/>
            </a:pPr>
            <a:r>
              <a:rPr lang="es-CL" dirty="0" smtClean="0"/>
              <a:t>Cursos de contabilidad, Finanzas 1 y Evaluación de Proyectos:</a:t>
            </a:r>
          </a:p>
          <a:p>
            <a:pPr marL="400050" lvl="1" indent="0" algn="just">
              <a:spcBef>
                <a:spcPts val="600"/>
              </a:spcBef>
              <a:buNone/>
              <a:defRPr/>
            </a:pPr>
            <a:r>
              <a:rPr lang="es-CL" dirty="0" smtClean="0"/>
              <a:t>1</a:t>
            </a:r>
            <a:r>
              <a:rPr lang="es-CL" dirty="0"/>
              <a:t>.- Análisis de costos para la toma de decisiones: determinación de punto de equilibrio, costos medios y marginales, análisis de costos incrementales</a:t>
            </a:r>
            <a:r>
              <a:rPr lang="es-CL" dirty="0" smtClean="0"/>
              <a:t>.</a:t>
            </a:r>
          </a:p>
          <a:p>
            <a:pPr marL="400050" lvl="1" indent="0" algn="just">
              <a:spcBef>
                <a:spcPts val="600"/>
              </a:spcBef>
              <a:buNone/>
              <a:defRPr/>
            </a:pPr>
            <a:r>
              <a:rPr lang="es-CL" dirty="0" smtClean="0"/>
              <a:t>3</a:t>
            </a:r>
            <a:r>
              <a:rPr lang="es-CL" dirty="0"/>
              <a:t>.- Análisis financiero.</a:t>
            </a:r>
          </a:p>
          <a:p>
            <a:pPr marL="400050" lvl="1" indent="0" algn="just">
              <a:spcBef>
                <a:spcPts val="600"/>
              </a:spcBef>
              <a:buNone/>
              <a:defRPr/>
            </a:pPr>
            <a:r>
              <a:rPr lang="es-CL" dirty="0"/>
              <a:t>4.- Administración de capital de trabajo.</a:t>
            </a:r>
          </a:p>
          <a:p>
            <a:pPr marL="400050" lvl="1" indent="0" algn="just">
              <a:spcBef>
                <a:spcPts val="600"/>
              </a:spcBef>
              <a:buNone/>
              <a:defRPr/>
            </a:pPr>
            <a:r>
              <a:rPr lang="es-CL" dirty="0"/>
              <a:t>5.- Administración de presupuestos.</a:t>
            </a:r>
          </a:p>
          <a:p>
            <a:pPr marL="400050" lvl="1" indent="0" algn="just">
              <a:spcBef>
                <a:spcPts val="600"/>
              </a:spcBef>
              <a:buNone/>
              <a:defRPr/>
            </a:pPr>
            <a:r>
              <a:rPr lang="es-CL" dirty="0"/>
              <a:t>6.- Evaluación de proyectos</a:t>
            </a:r>
            <a:r>
              <a:rPr lang="es-CL" dirty="0" smtClean="0"/>
              <a:t>.</a:t>
            </a:r>
          </a:p>
          <a:p>
            <a:pPr marL="400050" lvl="1" indent="0" algn="just">
              <a:spcBef>
                <a:spcPts val="600"/>
              </a:spcBef>
              <a:buNone/>
              <a:defRPr/>
            </a:pPr>
            <a:endParaRPr lang="es-CL" dirty="0" smtClean="0"/>
          </a:p>
          <a:p>
            <a:pPr marL="0" lvl="1" indent="0" algn="just">
              <a:spcBef>
                <a:spcPts val="600"/>
              </a:spcBef>
              <a:buNone/>
              <a:defRPr/>
            </a:pPr>
            <a:r>
              <a:rPr lang="es-CL" sz="1600" b="1" dirty="0">
                <a:cs typeface="+mn-cs"/>
              </a:rPr>
              <a:t>Finanzas </a:t>
            </a:r>
            <a:r>
              <a:rPr lang="es-CL" sz="1600" b="1" dirty="0" smtClean="0">
                <a:cs typeface="+mn-cs"/>
              </a:rPr>
              <a:t>2:</a:t>
            </a:r>
            <a:endParaRPr lang="es-CL" sz="1600" b="1" dirty="0">
              <a:cs typeface="+mn-cs"/>
            </a:endParaRPr>
          </a:p>
          <a:p>
            <a:pPr marL="400050" lvl="1" indent="0" algn="just">
              <a:spcBef>
                <a:spcPts val="600"/>
              </a:spcBef>
              <a:buNone/>
              <a:defRPr/>
            </a:pPr>
            <a:r>
              <a:rPr lang="es-CL" dirty="0"/>
              <a:t>2.- Modelos de valorización de activos.</a:t>
            </a:r>
          </a:p>
          <a:p>
            <a:pPr marL="400050" lvl="1" indent="0" algn="just">
              <a:spcBef>
                <a:spcPts val="600"/>
              </a:spcBef>
              <a:buNone/>
              <a:defRPr/>
            </a:pPr>
            <a:r>
              <a:rPr lang="es-CL" dirty="0" smtClean="0"/>
              <a:t>7</a:t>
            </a:r>
            <a:r>
              <a:rPr lang="es-CL" dirty="0"/>
              <a:t>.- Teoría de Portafolio.</a:t>
            </a:r>
          </a:p>
          <a:p>
            <a:pPr marL="400050" lvl="1" indent="0" algn="just">
              <a:spcBef>
                <a:spcPts val="600"/>
              </a:spcBef>
              <a:buNone/>
              <a:defRPr/>
            </a:pPr>
            <a:r>
              <a:rPr lang="es-CL" dirty="0"/>
              <a:t>8.- Finanzas corporativas</a:t>
            </a:r>
            <a:r>
              <a:rPr lang="es-CL" dirty="0" smtClean="0"/>
              <a:t>.</a:t>
            </a:r>
            <a:endParaRPr lang="es-C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212D9-162A-455C-B848-F9838EA93B79}" type="slidenum">
              <a:rPr lang="es-CL" smtClean="0"/>
              <a:pPr>
                <a:defRPr/>
              </a:pPr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89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15188" cy="114300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rgbClr val="FFFFFF"/>
                </a:solidFill>
                <a:cs typeface="Arial" charset="0"/>
              </a:rPr>
              <a:t>4. Cierre</a:t>
            </a:r>
            <a:endParaRPr lang="es-CL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6213" indent="-176213" algn="just">
              <a:spcBef>
                <a:spcPts val="600"/>
              </a:spcBef>
              <a:defRPr/>
            </a:pPr>
            <a:r>
              <a:rPr lang="es-CL" dirty="0" smtClean="0"/>
              <a:t>Las próximas sesiones revisaremos los casos de los últimos 2 años. </a:t>
            </a:r>
          </a:p>
          <a:p>
            <a:pPr marL="176213" indent="-176213" algn="just">
              <a:spcBef>
                <a:spcPts val="600"/>
              </a:spcBef>
              <a:defRPr/>
            </a:pPr>
            <a:endParaRPr lang="es-CL" dirty="0"/>
          </a:p>
          <a:p>
            <a:pPr marL="176213" indent="-176213" algn="just">
              <a:spcBef>
                <a:spcPts val="600"/>
              </a:spcBef>
              <a:defRPr/>
            </a:pPr>
            <a:r>
              <a:rPr lang="es-CL" dirty="0" smtClean="0"/>
              <a:t>Por favor lean los casos con anterioridad y evalúen qué temas de Finanzas se podrían evaluar dado el contenido del caso.</a:t>
            </a:r>
          </a:p>
          <a:p>
            <a:pPr marL="176213" indent="-176213" algn="just">
              <a:spcBef>
                <a:spcPts val="600"/>
              </a:spcBef>
              <a:defRPr/>
            </a:pPr>
            <a:endParaRPr lang="es-CL" dirty="0" smtClean="0"/>
          </a:p>
          <a:p>
            <a:pPr marL="176213" indent="-176213" algn="just">
              <a:spcBef>
                <a:spcPts val="600"/>
              </a:spcBef>
              <a:defRPr/>
            </a:pPr>
            <a:r>
              <a:rPr lang="es-CL" dirty="0" smtClean="0"/>
              <a:t>Enviar preguntas propuestas con 1 día de anticipación. </a:t>
            </a:r>
          </a:p>
          <a:p>
            <a:pPr marL="176213" indent="-176213" algn="just">
              <a:spcBef>
                <a:spcPts val="600"/>
              </a:spcBef>
              <a:defRPr/>
            </a:pPr>
            <a:endParaRPr lang="es-CL" dirty="0"/>
          </a:p>
          <a:p>
            <a:pPr marL="176213" indent="-176213" algn="just">
              <a:spcBef>
                <a:spcPts val="600"/>
              </a:spcBef>
              <a:defRPr/>
            </a:pPr>
            <a:r>
              <a:rPr lang="es-CL" dirty="0" smtClean="0"/>
              <a:t>En cada sesión resolveremos las preguntas oficiales y algunas de las preguntas propuestas.</a:t>
            </a:r>
            <a:endParaRPr lang="es-CL" dirty="0"/>
          </a:p>
          <a:p>
            <a:pPr marL="3175" indent="-6350" algn="just">
              <a:spcBef>
                <a:spcPts val="600"/>
              </a:spcBef>
              <a:defRPr/>
            </a:pPr>
            <a:endParaRPr lang="es-CL" dirty="0"/>
          </a:p>
          <a:p>
            <a:pPr marL="3175" indent="-6350" algn="just">
              <a:spcBef>
                <a:spcPts val="600"/>
              </a:spcBef>
              <a:defRPr/>
            </a:pPr>
            <a:endParaRPr lang="es-CL" dirty="0" smtClean="0"/>
          </a:p>
          <a:p>
            <a:pPr lvl="1">
              <a:defRPr/>
            </a:pPr>
            <a:endParaRPr lang="es-C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22CB0-9CF0-4181-A577-BF7F174E4E85}" type="slidenum">
              <a:rPr lang="es-CL" smtClean="0"/>
              <a:pPr>
                <a:defRPr/>
              </a:pPr>
              <a:t>17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0153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15188" cy="1143000"/>
          </a:xfrm>
        </p:spPr>
        <p:txBody>
          <a:bodyPr/>
          <a:lstStyle/>
          <a:p>
            <a:pPr eaLnBrk="1" hangingPunct="1"/>
            <a:r>
              <a:rPr lang="es-ES" smtClean="0">
                <a:solidFill>
                  <a:srgbClr val="FFFFFF"/>
                </a:solidFill>
                <a:cs typeface="Arial" charset="0"/>
              </a:rPr>
              <a:t>Agenda</a:t>
            </a:r>
            <a:endParaRPr lang="es-CL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27025" algn="just">
              <a:buFontTx/>
              <a:buAutoNum type="arabicPeriod"/>
            </a:pPr>
            <a:r>
              <a:rPr lang="es-ES_tradnl" dirty="0" smtClean="0">
                <a:solidFill>
                  <a:srgbClr val="000000"/>
                </a:solidFill>
              </a:rPr>
              <a:t>Bienvenida</a:t>
            </a:r>
          </a:p>
          <a:p>
            <a:pPr marL="327025" algn="just">
              <a:buFontTx/>
              <a:buAutoNum type="arabicPeriod"/>
            </a:pPr>
            <a:endParaRPr lang="es-ES_tradnl" dirty="0" smtClean="0">
              <a:solidFill>
                <a:srgbClr val="000000"/>
              </a:solidFill>
            </a:endParaRPr>
          </a:p>
          <a:p>
            <a:pPr marL="327025" algn="just">
              <a:buFontTx/>
              <a:buAutoNum type="arabicPeriod"/>
            </a:pPr>
            <a:r>
              <a:rPr lang="es-ES_tradnl" dirty="0" smtClean="0">
                <a:solidFill>
                  <a:srgbClr val="000000"/>
                </a:solidFill>
              </a:rPr>
              <a:t>Revisión contenidos examen de grado 2013</a:t>
            </a:r>
          </a:p>
          <a:p>
            <a:pPr marL="327025" algn="just">
              <a:buFontTx/>
              <a:buAutoNum type="arabicPeriod"/>
            </a:pPr>
            <a:endParaRPr lang="es-ES_tradnl" dirty="0">
              <a:solidFill>
                <a:srgbClr val="000000"/>
              </a:solidFill>
            </a:endParaRPr>
          </a:p>
          <a:p>
            <a:pPr marL="327025" algn="just">
              <a:buFontTx/>
              <a:buAutoNum type="arabicPeriod"/>
            </a:pPr>
            <a:r>
              <a:rPr lang="es-ES_tradnl" dirty="0" smtClean="0">
                <a:solidFill>
                  <a:srgbClr val="000000"/>
                </a:solidFill>
              </a:rPr>
              <a:t>Análisis </a:t>
            </a:r>
            <a:r>
              <a:rPr lang="es-ES_tradnl" dirty="0" err="1" smtClean="0">
                <a:solidFill>
                  <a:srgbClr val="000000"/>
                </a:solidFill>
              </a:rPr>
              <a:t>estrategico</a:t>
            </a:r>
            <a:endParaRPr lang="es-ES_tradnl" dirty="0" smtClean="0">
              <a:solidFill>
                <a:srgbClr val="000000"/>
              </a:solidFill>
            </a:endParaRPr>
          </a:p>
          <a:p>
            <a:pPr marL="327025" algn="just">
              <a:buFontTx/>
              <a:buAutoNum type="arabicPeriod"/>
            </a:pPr>
            <a:endParaRPr lang="es-ES_tradnl" sz="1400" dirty="0" smtClean="0">
              <a:solidFill>
                <a:srgbClr val="000000"/>
              </a:solidFill>
            </a:endParaRPr>
          </a:p>
          <a:p>
            <a:pPr marL="327025" algn="just">
              <a:buFontTx/>
              <a:buAutoNum type="arabicPeriod"/>
            </a:pPr>
            <a:r>
              <a:rPr lang="es-ES_tradnl" dirty="0" smtClean="0">
                <a:solidFill>
                  <a:srgbClr val="000000"/>
                </a:solidFill>
              </a:rPr>
              <a:t>Cierre y tareas</a:t>
            </a:r>
            <a:endParaRPr lang="es-ES_tradnl" dirty="0" smtClean="0">
              <a:solidFill>
                <a:srgbClr val="000000"/>
              </a:solidFill>
            </a:endParaRPr>
          </a:p>
          <a:p>
            <a:pPr marL="327025"/>
            <a:endParaRPr lang="es-C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86BF4-65D1-4BE7-8B0A-AEE690CEF788}" type="slidenum">
              <a:rPr lang="es-CL" smtClean="0"/>
              <a:pPr>
                <a:defRPr/>
              </a:pPr>
              <a:t>2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15188" cy="1143000"/>
          </a:xfrm>
        </p:spPr>
        <p:txBody>
          <a:bodyPr/>
          <a:lstStyle/>
          <a:p>
            <a:pPr eaLnBrk="1" hangingPunct="1"/>
            <a:r>
              <a:rPr lang="es-ES" smtClean="0">
                <a:solidFill>
                  <a:srgbClr val="FFFFFF"/>
                </a:solidFill>
                <a:cs typeface="Arial" charset="0"/>
              </a:rPr>
              <a:t>1. Bienvenida</a:t>
            </a:r>
            <a:endParaRPr lang="es-CL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-6350" algn="just">
              <a:spcBef>
                <a:spcPts val="600"/>
              </a:spcBef>
              <a:defRPr/>
            </a:pPr>
            <a:r>
              <a:rPr lang="es-CL" dirty="0" smtClean="0"/>
              <a:t> Hugo Benedetti (Profesor o Profe, hasta que </a:t>
            </a:r>
            <a:r>
              <a:rPr lang="es-CL" dirty="0" smtClean="0"/>
              <a:t> aprueben el examen de grado)</a:t>
            </a:r>
            <a:endParaRPr lang="es-CL" dirty="0" smtClean="0"/>
          </a:p>
          <a:p>
            <a:pPr marL="355600" lvl="1" indent="184150" algn="just">
              <a:spcBef>
                <a:spcPts val="600"/>
              </a:spcBef>
              <a:defRPr/>
            </a:pPr>
            <a:r>
              <a:rPr lang="es-CL" dirty="0" smtClean="0"/>
              <a:t>Economista y Máster en Finanzas U Chile</a:t>
            </a:r>
          </a:p>
          <a:p>
            <a:pPr marL="355600" lvl="1" indent="184150" algn="just">
              <a:spcBef>
                <a:spcPts val="600"/>
              </a:spcBef>
              <a:defRPr/>
            </a:pPr>
            <a:r>
              <a:rPr lang="es-CL" dirty="0" smtClean="0"/>
              <a:t>Profesor pre y post grado UDD, UAI, U Chile (Finanzas I &amp; II, Finanzas para emprendedores, Herramientas Cuantitativas, Economía, Economía de la Información, Marco Económico, etc.)</a:t>
            </a:r>
          </a:p>
          <a:p>
            <a:pPr marL="355600" lvl="1" indent="184150" algn="just">
              <a:spcBef>
                <a:spcPts val="600"/>
              </a:spcBef>
              <a:defRPr/>
            </a:pPr>
            <a:r>
              <a:rPr lang="es-CL" dirty="0" smtClean="0"/>
              <a:t>Gerente Finanzas Corporativas </a:t>
            </a:r>
            <a:r>
              <a:rPr lang="es-CL" dirty="0" err="1" smtClean="0"/>
              <a:t>Deloitte</a:t>
            </a:r>
            <a:r>
              <a:rPr lang="es-CL" dirty="0" smtClean="0"/>
              <a:t>, Socio Phi </a:t>
            </a:r>
            <a:r>
              <a:rPr lang="es-CL" dirty="0" err="1" smtClean="0"/>
              <a:t>Partners</a:t>
            </a:r>
            <a:r>
              <a:rPr lang="es-CL" dirty="0" smtClean="0"/>
              <a:t>, Jefe Área Finanzas Corporativas American </a:t>
            </a:r>
            <a:r>
              <a:rPr lang="es-CL" dirty="0" err="1" smtClean="0"/>
              <a:t>Appraisal</a:t>
            </a:r>
            <a:r>
              <a:rPr lang="es-CL" dirty="0" smtClean="0"/>
              <a:t>, Gerente de Inversiones AXA </a:t>
            </a:r>
            <a:r>
              <a:rPr lang="es-CL" dirty="0" err="1" smtClean="0"/>
              <a:t>Private</a:t>
            </a:r>
            <a:r>
              <a:rPr lang="es-CL" dirty="0" smtClean="0"/>
              <a:t> </a:t>
            </a:r>
            <a:r>
              <a:rPr lang="es-CL" dirty="0" err="1" smtClean="0"/>
              <a:t>Equity</a:t>
            </a:r>
            <a:r>
              <a:rPr lang="es-CL" dirty="0" smtClean="0"/>
              <a:t>, Consultor </a:t>
            </a:r>
            <a:r>
              <a:rPr lang="es-CL" dirty="0" err="1" smtClean="0"/>
              <a:t>The</a:t>
            </a:r>
            <a:r>
              <a:rPr lang="es-CL" dirty="0" smtClean="0"/>
              <a:t> Boston </a:t>
            </a:r>
            <a:r>
              <a:rPr lang="es-CL" dirty="0" err="1" smtClean="0"/>
              <a:t>Consulting</a:t>
            </a:r>
            <a:r>
              <a:rPr lang="es-CL" dirty="0" smtClean="0"/>
              <a:t> </a:t>
            </a:r>
            <a:r>
              <a:rPr lang="es-CL" dirty="0" err="1" smtClean="0"/>
              <a:t>Group</a:t>
            </a:r>
            <a:endParaRPr lang="es-CL" dirty="0" smtClean="0"/>
          </a:p>
          <a:p>
            <a:pPr marL="355600" lvl="1" indent="184150" algn="just">
              <a:spcBef>
                <a:spcPts val="600"/>
              </a:spcBef>
              <a:defRPr/>
            </a:pPr>
            <a:r>
              <a:rPr lang="es-CL" dirty="0" smtClean="0"/>
              <a:t>Mentor </a:t>
            </a:r>
            <a:r>
              <a:rPr lang="es-CL" dirty="0" err="1" smtClean="0"/>
              <a:t>Endeavor</a:t>
            </a:r>
            <a:r>
              <a:rPr lang="es-CL" dirty="0" smtClean="0"/>
              <a:t>, UDD </a:t>
            </a:r>
            <a:r>
              <a:rPr lang="es-CL" dirty="0" err="1" smtClean="0"/>
              <a:t>Ventures</a:t>
            </a:r>
            <a:r>
              <a:rPr lang="es-CL" dirty="0" smtClean="0"/>
              <a:t>, Desafío Joven, Chile Global </a:t>
            </a:r>
            <a:r>
              <a:rPr lang="es-CL" dirty="0" err="1" smtClean="0"/>
              <a:t>Angels</a:t>
            </a:r>
            <a:r>
              <a:rPr lang="es-CL" dirty="0" smtClean="0"/>
              <a:t>, etc.</a:t>
            </a:r>
          </a:p>
          <a:p>
            <a:pPr marL="355600" lvl="1" indent="184150" algn="just">
              <a:spcBef>
                <a:spcPts val="600"/>
              </a:spcBef>
              <a:defRPr/>
            </a:pPr>
            <a:r>
              <a:rPr lang="es-CL" b="1" dirty="0" smtClean="0"/>
              <a:t>Áreas de interés: </a:t>
            </a:r>
            <a:r>
              <a:rPr lang="es-CL" dirty="0" smtClean="0"/>
              <a:t>Emprendimiento, </a:t>
            </a:r>
            <a:r>
              <a:rPr lang="es-CL" b="1" dirty="0" smtClean="0"/>
              <a:t>Finanzas para Emprendedores (</a:t>
            </a:r>
            <a:r>
              <a:rPr lang="es-CL" b="1" dirty="0" err="1" smtClean="0"/>
              <a:t>Entrepreneurial</a:t>
            </a:r>
            <a:r>
              <a:rPr lang="es-CL" b="1" dirty="0" smtClean="0"/>
              <a:t> </a:t>
            </a:r>
            <a:r>
              <a:rPr lang="es-CL" b="1" dirty="0" err="1" smtClean="0"/>
              <a:t>Finance</a:t>
            </a:r>
            <a:r>
              <a:rPr lang="es-CL" b="1" dirty="0" smtClean="0"/>
              <a:t>), Capital de Riesgo (</a:t>
            </a:r>
            <a:r>
              <a:rPr lang="es-CL" b="1" dirty="0" err="1" smtClean="0"/>
              <a:t>Venture</a:t>
            </a:r>
            <a:r>
              <a:rPr lang="es-CL" b="1" dirty="0" smtClean="0"/>
              <a:t> Capital) </a:t>
            </a:r>
            <a:r>
              <a:rPr lang="es-CL" dirty="0" smtClean="0"/>
              <a:t>y Finanzas Corporativas (</a:t>
            </a:r>
            <a:r>
              <a:rPr lang="es-CL" dirty="0" err="1" smtClean="0"/>
              <a:t>Corporate</a:t>
            </a:r>
            <a:r>
              <a:rPr lang="es-CL" dirty="0" smtClean="0"/>
              <a:t> </a:t>
            </a:r>
            <a:r>
              <a:rPr lang="es-CL" dirty="0" err="1" smtClean="0"/>
              <a:t>Finance</a:t>
            </a:r>
            <a:r>
              <a:rPr lang="es-CL" dirty="0" smtClean="0"/>
              <a:t> / M&amp;A)</a:t>
            </a:r>
          </a:p>
          <a:p>
            <a:pPr marL="355600" lvl="1" indent="184150" algn="just">
              <a:spcBef>
                <a:spcPts val="600"/>
              </a:spcBef>
              <a:defRPr/>
            </a:pPr>
            <a:r>
              <a:rPr lang="es-CL" dirty="0" err="1" smtClean="0"/>
              <a:t>Twitter</a:t>
            </a:r>
            <a:r>
              <a:rPr lang="es-CL" dirty="0" smtClean="0"/>
              <a:t>: @</a:t>
            </a:r>
            <a:r>
              <a:rPr lang="es-CL" dirty="0" err="1" smtClean="0"/>
              <a:t>hugoebenedetti</a:t>
            </a:r>
            <a:r>
              <a:rPr lang="es-CL" dirty="0" smtClean="0"/>
              <a:t> , noticias relacionadas con emprendimiento, finanzas y </a:t>
            </a:r>
            <a:r>
              <a:rPr lang="es-CL" dirty="0" smtClean="0"/>
              <a:t>economía</a:t>
            </a:r>
          </a:p>
          <a:p>
            <a:pPr marL="355600" lvl="1" indent="184150" algn="just">
              <a:spcBef>
                <a:spcPts val="600"/>
              </a:spcBef>
              <a:defRPr/>
            </a:pPr>
            <a:r>
              <a:rPr lang="es-CL" dirty="0" smtClean="0">
                <a:hlinkClick r:id="rId3"/>
              </a:rPr>
              <a:t>www.hugobenedetti.com</a:t>
            </a:r>
            <a:r>
              <a:rPr lang="es-CL" dirty="0" smtClean="0"/>
              <a:t> , material de clases</a:t>
            </a:r>
            <a:endParaRPr lang="es-CL" dirty="0" smtClean="0"/>
          </a:p>
          <a:p>
            <a:pPr marL="355600" lvl="1" indent="184150" algn="just">
              <a:spcBef>
                <a:spcPts val="600"/>
              </a:spcBef>
              <a:defRPr/>
            </a:pPr>
            <a:endParaRPr lang="es-CL" dirty="0" smtClean="0"/>
          </a:p>
          <a:p>
            <a:pPr marL="3175" lvl="0" indent="-6350" algn="just">
              <a:spcBef>
                <a:spcPts val="600"/>
              </a:spcBef>
              <a:defRPr/>
            </a:pPr>
            <a:r>
              <a:rPr lang="es-CL" dirty="0" smtClean="0">
                <a:solidFill>
                  <a:srgbClr val="000000"/>
                </a:solidFill>
              </a:rPr>
              <a:t> Por </a:t>
            </a:r>
            <a:r>
              <a:rPr lang="es-CL" dirty="0" smtClean="0">
                <a:solidFill>
                  <a:srgbClr val="000000"/>
                </a:solidFill>
              </a:rPr>
              <a:t>favor escribir su nombre en una hoja y ponerla frente a </a:t>
            </a:r>
            <a:r>
              <a:rPr lang="es-CL" dirty="0" err="1" smtClean="0">
                <a:solidFill>
                  <a:srgbClr val="000000"/>
                </a:solidFill>
              </a:rPr>
              <a:t>Uds</a:t>
            </a:r>
            <a:r>
              <a:rPr lang="es-CL" dirty="0" smtClean="0">
                <a:solidFill>
                  <a:srgbClr val="000000"/>
                </a:solidFill>
              </a:rPr>
              <a:t> TODAS LAS CLASES</a:t>
            </a:r>
          </a:p>
          <a:p>
            <a:pPr marL="355600" lvl="1" indent="184150" algn="just">
              <a:spcBef>
                <a:spcPts val="600"/>
              </a:spcBef>
              <a:defRPr/>
            </a:pPr>
            <a:endParaRPr lang="es-C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212D9-162A-455C-B848-F9838EA93B79}" type="slidenum">
              <a:rPr lang="es-CL" smtClean="0"/>
              <a:pPr>
                <a:defRPr/>
              </a:pPr>
              <a:t>3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15188" cy="114300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rgbClr val="FFFFFF"/>
                </a:solidFill>
                <a:cs typeface="Arial" charset="0"/>
              </a:rPr>
              <a:t>1. </a:t>
            </a:r>
            <a:r>
              <a:rPr lang="es-ES" dirty="0" smtClean="0">
                <a:solidFill>
                  <a:srgbClr val="FFFFFF"/>
                </a:solidFill>
                <a:cs typeface="Arial" charset="0"/>
              </a:rPr>
              <a:t>Verdadero o Falso</a:t>
            </a:r>
            <a:endParaRPr lang="es-CL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-6350" algn="just">
              <a:spcBef>
                <a:spcPts val="600"/>
              </a:spcBef>
              <a:defRPr/>
            </a:pPr>
            <a:r>
              <a:rPr lang="es-ES_tradnl" dirty="0" smtClean="0"/>
              <a:t> Debo aprobar la sección de Finanzas para aprobar el examen de grado:</a:t>
            </a:r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 smtClean="0"/>
              <a:t> Verdadero</a:t>
            </a:r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 smtClean="0"/>
              <a:t> Falso</a:t>
            </a:r>
            <a:endParaRPr lang="es-ES_tradnl" dirty="0" smtClean="0"/>
          </a:p>
          <a:p>
            <a:pPr marL="3175" indent="-6350" algn="just">
              <a:spcBef>
                <a:spcPts val="600"/>
              </a:spcBef>
              <a:defRPr/>
            </a:pPr>
            <a:endParaRPr lang="es-ES_tradnl" dirty="0" smtClean="0"/>
          </a:p>
          <a:p>
            <a:pPr marL="3175" indent="-6350" algn="just">
              <a:spcBef>
                <a:spcPts val="600"/>
              </a:spcBef>
              <a:defRPr/>
            </a:pPr>
            <a:r>
              <a:rPr lang="es-ES_tradnl" dirty="0"/>
              <a:t> </a:t>
            </a:r>
            <a:r>
              <a:rPr lang="es-ES_tradnl" dirty="0" smtClean="0"/>
              <a:t>La sección de Finanzas posee la menor tasa de aprobación:</a:t>
            </a:r>
            <a:endParaRPr lang="es-ES_tradnl" dirty="0"/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/>
              <a:t> Verdadero</a:t>
            </a:r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/>
              <a:t> Falso</a:t>
            </a:r>
          </a:p>
          <a:p>
            <a:pPr marL="3175" indent="-6350" algn="just">
              <a:spcBef>
                <a:spcPts val="600"/>
              </a:spcBef>
              <a:defRPr/>
            </a:pPr>
            <a:endParaRPr lang="es-ES_tradnl" dirty="0" smtClean="0"/>
          </a:p>
          <a:p>
            <a:pPr marL="3175" indent="-6350" algn="just">
              <a:spcBef>
                <a:spcPts val="600"/>
              </a:spcBef>
              <a:defRPr/>
            </a:pPr>
            <a:r>
              <a:rPr lang="es-ES_tradnl" dirty="0"/>
              <a:t> La sección de Finanzas </a:t>
            </a:r>
            <a:r>
              <a:rPr lang="es-ES_tradnl" dirty="0" smtClean="0"/>
              <a:t>es la más difícil:</a:t>
            </a:r>
            <a:endParaRPr lang="es-ES_tradnl" dirty="0"/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/>
              <a:t> Verdadero</a:t>
            </a:r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/>
              <a:t> Falso</a:t>
            </a:r>
          </a:p>
          <a:p>
            <a:pPr marL="3175" indent="-6350" algn="just">
              <a:spcBef>
                <a:spcPts val="600"/>
              </a:spcBef>
              <a:defRPr/>
            </a:pPr>
            <a:endParaRPr lang="es-ES_tradn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212D9-162A-455C-B848-F9838EA93B79}" type="slidenum">
              <a:rPr lang="es-CL" smtClean="0"/>
              <a:pPr>
                <a:defRPr/>
              </a:pPr>
              <a:t>4</a:t>
            </a:fld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15188" cy="114300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rgbClr val="FFFFFF"/>
                </a:solidFill>
                <a:cs typeface="Arial" charset="0"/>
              </a:rPr>
              <a:t>1. </a:t>
            </a:r>
            <a:r>
              <a:rPr lang="es-ES" dirty="0" smtClean="0">
                <a:solidFill>
                  <a:srgbClr val="FFFFFF"/>
                </a:solidFill>
                <a:cs typeface="Arial" charset="0"/>
              </a:rPr>
              <a:t>Verdadero o Falso</a:t>
            </a:r>
            <a:endParaRPr lang="es-CL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-6350" algn="just">
              <a:spcBef>
                <a:spcPts val="600"/>
              </a:spcBef>
              <a:defRPr/>
            </a:pPr>
            <a:r>
              <a:rPr lang="es-ES_tradnl" dirty="0" smtClean="0"/>
              <a:t> Las sesiones de verano de finanzas son un repaso de toda la materia:</a:t>
            </a:r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 smtClean="0"/>
              <a:t> Verdadero</a:t>
            </a:r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 smtClean="0"/>
              <a:t> Falso</a:t>
            </a:r>
            <a:endParaRPr lang="es-ES_tradnl" dirty="0" smtClean="0"/>
          </a:p>
          <a:p>
            <a:pPr marL="3175" indent="-6350" algn="just">
              <a:spcBef>
                <a:spcPts val="600"/>
              </a:spcBef>
              <a:defRPr/>
            </a:pPr>
            <a:endParaRPr lang="es-ES_tradnl" dirty="0" smtClean="0"/>
          </a:p>
          <a:p>
            <a:pPr marL="3175" indent="-6350" algn="just">
              <a:spcBef>
                <a:spcPts val="600"/>
              </a:spcBef>
              <a:defRPr/>
            </a:pPr>
            <a:r>
              <a:rPr lang="es-ES_tradnl" dirty="0"/>
              <a:t> </a:t>
            </a:r>
            <a:r>
              <a:rPr lang="es-ES_tradnl" dirty="0" smtClean="0"/>
              <a:t>Si asisten a todas las sesiones, es seguro que aprobaran la sección de finanzas:</a:t>
            </a:r>
            <a:endParaRPr lang="es-ES_tradnl" dirty="0"/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/>
              <a:t> Verdadero</a:t>
            </a:r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/>
              <a:t> Falso</a:t>
            </a:r>
          </a:p>
          <a:p>
            <a:pPr marL="3175" indent="-6350" algn="just">
              <a:spcBef>
                <a:spcPts val="600"/>
              </a:spcBef>
              <a:defRPr/>
            </a:pPr>
            <a:endParaRPr lang="es-ES_tradnl" dirty="0" smtClean="0"/>
          </a:p>
          <a:p>
            <a:pPr marL="3175" indent="-6350" algn="just">
              <a:spcBef>
                <a:spcPts val="600"/>
              </a:spcBef>
              <a:defRPr/>
            </a:pPr>
            <a:r>
              <a:rPr lang="es-ES_tradnl" dirty="0"/>
              <a:t> </a:t>
            </a:r>
            <a:r>
              <a:rPr lang="es-ES_tradnl" dirty="0" smtClean="0"/>
              <a:t>Es útil asistir a las sesiones de Finanzas:</a:t>
            </a:r>
            <a:endParaRPr lang="es-ES_tradnl" dirty="0"/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/>
              <a:t> Verdadero</a:t>
            </a:r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/>
              <a:t> Falso</a:t>
            </a:r>
          </a:p>
          <a:p>
            <a:pPr marL="3175" indent="-6350" algn="just">
              <a:spcBef>
                <a:spcPts val="600"/>
              </a:spcBef>
              <a:defRPr/>
            </a:pPr>
            <a:endParaRPr lang="es-ES_tradn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212D9-162A-455C-B848-F9838EA93B79}" type="slidenum">
              <a:rPr lang="es-CL" smtClean="0"/>
              <a:pPr>
                <a:defRPr/>
              </a:pPr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7644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15188" cy="114300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rgbClr val="FFFFFF"/>
                </a:solidFill>
                <a:cs typeface="Arial" charset="0"/>
              </a:rPr>
              <a:t>1. </a:t>
            </a:r>
            <a:r>
              <a:rPr lang="es-ES" dirty="0" smtClean="0">
                <a:solidFill>
                  <a:srgbClr val="FFFFFF"/>
                </a:solidFill>
                <a:cs typeface="Arial" charset="0"/>
              </a:rPr>
              <a:t>Verdadero o Falso</a:t>
            </a:r>
            <a:endParaRPr lang="es-CL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-6350" algn="just">
              <a:spcBef>
                <a:spcPts val="600"/>
              </a:spcBef>
              <a:defRPr/>
            </a:pPr>
            <a:r>
              <a:rPr lang="es-ES_tradnl" dirty="0"/>
              <a:t> Es necesario asistir a todas las sesiones:</a:t>
            </a:r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 smtClean="0"/>
              <a:t> Verdadero</a:t>
            </a:r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 smtClean="0"/>
              <a:t> Falso</a:t>
            </a:r>
            <a:endParaRPr lang="es-ES_tradnl" dirty="0" smtClean="0"/>
          </a:p>
          <a:p>
            <a:pPr marL="3175" indent="-6350" algn="just">
              <a:spcBef>
                <a:spcPts val="600"/>
              </a:spcBef>
              <a:defRPr/>
            </a:pPr>
            <a:endParaRPr lang="es-ES_tradnl" dirty="0" smtClean="0"/>
          </a:p>
          <a:p>
            <a:pPr marL="3175" indent="-6350" algn="just">
              <a:spcBef>
                <a:spcPts val="600"/>
              </a:spcBef>
              <a:defRPr/>
            </a:pPr>
            <a:r>
              <a:rPr lang="es-ES_tradnl" dirty="0"/>
              <a:t> Es necesario </a:t>
            </a:r>
            <a:r>
              <a:rPr lang="es-ES_tradnl" dirty="0" smtClean="0"/>
              <a:t>estudiar antes de </a:t>
            </a:r>
            <a:r>
              <a:rPr lang="es-ES_tradnl" dirty="0"/>
              <a:t>las sesiones:</a:t>
            </a:r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 smtClean="0"/>
              <a:t> </a:t>
            </a:r>
            <a:r>
              <a:rPr lang="es-ES_tradnl" dirty="0"/>
              <a:t>Verdadero</a:t>
            </a:r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/>
              <a:t> Falso</a:t>
            </a:r>
          </a:p>
          <a:p>
            <a:pPr marL="3175" indent="-6350" algn="just">
              <a:spcBef>
                <a:spcPts val="600"/>
              </a:spcBef>
              <a:defRPr/>
            </a:pPr>
            <a:endParaRPr lang="es-ES_tradnl" dirty="0" smtClean="0"/>
          </a:p>
          <a:p>
            <a:pPr marL="3175" indent="-6350" algn="just">
              <a:spcBef>
                <a:spcPts val="600"/>
              </a:spcBef>
              <a:defRPr/>
            </a:pPr>
            <a:r>
              <a:rPr lang="es-ES_tradnl" dirty="0"/>
              <a:t> </a:t>
            </a:r>
            <a:r>
              <a:rPr lang="es-ES_tradnl" dirty="0" smtClean="0"/>
              <a:t>Estas sesiones son la única instancia disponible para preparar el examen de grado:</a:t>
            </a:r>
            <a:endParaRPr lang="es-ES_tradnl" dirty="0"/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/>
              <a:t> Verdadero</a:t>
            </a:r>
          </a:p>
          <a:p>
            <a:pPr marL="403225" lvl="1" indent="-6350" algn="just">
              <a:spcBef>
                <a:spcPts val="600"/>
              </a:spcBef>
              <a:defRPr/>
            </a:pPr>
            <a:r>
              <a:rPr lang="es-ES_tradnl" dirty="0"/>
              <a:t> Falso</a:t>
            </a:r>
          </a:p>
          <a:p>
            <a:pPr marL="3175" indent="-6350" algn="just">
              <a:spcBef>
                <a:spcPts val="600"/>
              </a:spcBef>
              <a:defRPr/>
            </a:pPr>
            <a:endParaRPr lang="es-ES_tradn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212D9-162A-455C-B848-F9838EA93B79}" type="slidenum">
              <a:rPr lang="es-CL" smtClean="0"/>
              <a:pPr>
                <a:defRPr/>
              </a:pPr>
              <a:t>6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908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15188" cy="114300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rgbClr val="FFFFFF"/>
                </a:solidFill>
                <a:cs typeface="Arial" charset="0"/>
              </a:rPr>
              <a:t>1. </a:t>
            </a:r>
            <a:r>
              <a:rPr lang="es-ES" dirty="0" smtClean="0">
                <a:solidFill>
                  <a:srgbClr val="FFFFFF"/>
                </a:solidFill>
                <a:cs typeface="Arial" charset="0"/>
              </a:rPr>
              <a:t>Objetivos</a:t>
            </a:r>
            <a:endParaRPr lang="es-CL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82563" algn="just">
              <a:spcBef>
                <a:spcPts val="600"/>
              </a:spcBef>
              <a:defRPr/>
            </a:pPr>
            <a:r>
              <a:rPr lang="es-ES_tradnl" dirty="0"/>
              <a:t> </a:t>
            </a:r>
            <a:r>
              <a:rPr lang="es-ES_tradnl" dirty="0" smtClean="0"/>
              <a:t>Apoyar a los alumnos en la preparación de su estudio para el examen de grado otoño 2013.</a:t>
            </a:r>
          </a:p>
          <a:p>
            <a:pPr marL="3175" indent="-6350" algn="just">
              <a:spcBef>
                <a:spcPts val="600"/>
              </a:spcBef>
              <a:defRPr/>
            </a:pPr>
            <a:endParaRPr lang="es-ES_tradnl" dirty="0" smtClean="0"/>
          </a:p>
          <a:p>
            <a:pPr marL="530225" lvl="1" indent="-133350" algn="just">
              <a:spcBef>
                <a:spcPts val="600"/>
              </a:spcBef>
              <a:defRPr/>
            </a:pPr>
            <a:r>
              <a:rPr lang="es-ES_tradnl" dirty="0" smtClean="0"/>
              <a:t>NO ES UNA CLASE</a:t>
            </a:r>
          </a:p>
          <a:p>
            <a:pPr marL="530225" lvl="1" indent="-133350" algn="just">
              <a:spcBef>
                <a:spcPts val="600"/>
              </a:spcBef>
              <a:defRPr/>
            </a:pPr>
            <a:endParaRPr lang="es-ES_tradnl" dirty="0" smtClean="0"/>
          </a:p>
          <a:p>
            <a:pPr marL="530225" lvl="1" indent="-133350" algn="just">
              <a:spcBef>
                <a:spcPts val="600"/>
              </a:spcBef>
              <a:defRPr/>
            </a:pPr>
            <a:r>
              <a:rPr lang="es-ES_tradnl" dirty="0" smtClean="0"/>
              <a:t>NO ES UN REPASO</a:t>
            </a:r>
          </a:p>
          <a:p>
            <a:pPr marL="3175" indent="-6350" algn="just">
              <a:spcBef>
                <a:spcPts val="600"/>
              </a:spcBef>
              <a:defRPr/>
            </a:pPr>
            <a:endParaRPr lang="es-ES_tradnl" dirty="0" smtClean="0"/>
          </a:p>
          <a:p>
            <a:pPr marL="179388" indent="-182563" algn="just">
              <a:spcBef>
                <a:spcPts val="600"/>
              </a:spcBef>
              <a:defRPr/>
            </a:pPr>
            <a:r>
              <a:rPr lang="es-ES_tradnl" dirty="0" smtClean="0"/>
              <a:t>Es una revisión del contenido del examen, con un enfoque práctico.</a:t>
            </a:r>
          </a:p>
          <a:p>
            <a:pPr marL="179388" indent="-182563" algn="just">
              <a:spcBef>
                <a:spcPts val="600"/>
              </a:spcBef>
              <a:defRPr/>
            </a:pPr>
            <a:endParaRPr lang="es-ES_tradnl" dirty="0"/>
          </a:p>
          <a:p>
            <a:pPr marL="179388" indent="-182563" algn="just">
              <a:spcBef>
                <a:spcPts val="600"/>
              </a:spcBef>
              <a:defRPr/>
            </a:pPr>
            <a:r>
              <a:rPr lang="es-ES_tradnl" dirty="0" smtClean="0"/>
              <a:t>Sesión 1: revisión del temario y análisis estratégico</a:t>
            </a:r>
          </a:p>
          <a:p>
            <a:pPr marL="179388" indent="-182563" algn="just">
              <a:spcBef>
                <a:spcPts val="600"/>
              </a:spcBef>
              <a:defRPr/>
            </a:pPr>
            <a:r>
              <a:rPr lang="es-ES_tradnl" dirty="0" smtClean="0"/>
              <a:t>Sesión 2: revisión de exámenes 2012</a:t>
            </a:r>
          </a:p>
          <a:p>
            <a:pPr marL="179388" indent="-182563" algn="just">
              <a:spcBef>
                <a:spcPts val="600"/>
              </a:spcBef>
              <a:defRPr/>
            </a:pPr>
            <a:r>
              <a:rPr lang="es-ES_tradnl" dirty="0" smtClean="0"/>
              <a:t>Sesión 3: revisión de exámenes 2011 y cierre</a:t>
            </a:r>
            <a:endParaRPr lang="es-ES_tradnl" dirty="0" smtClean="0"/>
          </a:p>
          <a:p>
            <a:pPr marL="3175" indent="-6350" algn="just">
              <a:spcBef>
                <a:spcPts val="600"/>
              </a:spcBef>
              <a:defRPr/>
            </a:pPr>
            <a:endParaRPr lang="es-ES_tradnl" dirty="0" smtClean="0"/>
          </a:p>
          <a:p>
            <a:pPr marL="1485900" lvl="2" indent="-342900">
              <a:defRPr/>
            </a:pPr>
            <a:endParaRPr lang="es-ES_tradn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212D9-162A-455C-B848-F9838EA93B79}" type="slidenum">
              <a:rPr lang="es-CL" smtClean="0"/>
              <a:pPr>
                <a:defRPr/>
              </a:pPr>
              <a:t>7</a:t>
            </a:fld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15188" cy="114300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rgbClr val="FFFFFF"/>
                </a:solidFill>
                <a:cs typeface="Arial" charset="0"/>
              </a:rPr>
              <a:t>2. </a:t>
            </a:r>
            <a:r>
              <a:rPr lang="es-CL" dirty="0">
                <a:solidFill>
                  <a:srgbClr val="FFFFFF"/>
                </a:solidFill>
                <a:cs typeface="Arial" charset="0"/>
              </a:rPr>
              <a:t>Revisión contenidos examen de grado 2013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600"/>
              </a:spcBef>
              <a:buNone/>
              <a:defRPr/>
            </a:pPr>
            <a:r>
              <a:rPr lang="es-CL" dirty="0"/>
              <a:t>1.- Análisis de costos para la toma de decisiones: determinación de punto de equilibrio, costos medios y marginales, análisis de costos incrementales</a:t>
            </a:r>
            <a:r>
              <a:rPr lang="es-CL" dirty="0" smtClean="0"/>
              <a:t>.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es-CL" dirty="0" smtClean="0"/>
              <a:t>2</a:t>
            </a:r>
            <a:r>
              <a:rPr lang="es-CL" dirty="0"/>
              <a:t>.- Modelos de valorización de activos.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es-CL" dirty="0"/>
              <a:t>3.- Análisis financiero.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es-CL" dirty="0"/>
              <a:t>4.- Administración de capital de trabajo.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es-CL" dirty="0"/>
              <a:t>5.- Administración de presupuestos.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es-CL" dirty="0"/>
              <a:t>6.- Evaluación de proyectos.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es-CL" dirty="0"/>
              <a:t>7.- Teoría de Portafolio.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es-CL" dirty="0"/>
              <a:t>8.- Finanzas corporativas.</a:t>
            </a:r>
          </a:p>
          <a:p>
            <a:pPr marL="1085850" lvl="1" indent="-342900">
              <a:defRPr/>
            </a:pPr>
            <a:endParaRPr lang="es-C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212D9-162A-455C-B848-F9838EA93B79}" type="slidenum">
              <a:rPr lang="es-CL" smtClean="0"/>
              <a:pPr>
                <a:defRPr/>
              </a:pPr>
              <a:t>8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215188" cy="1143000"/>
          </a:xfrm>
        </p:spPr>
        <p:txBody>
          <a:bodyPr/>
          <a:lstStyle/>
          <a:p>
            <a:pPr eaLnBrk="1" hangingPunct="1"/>
            <a:r>
              <a:rPr lang="es-ES" dirty="0" smtClean="0">
                <a:solidFill>
                  <a:srgbClr val="FFFFFF"/>
                </a:solidFill>
                <a:cs typeface="Arial" charset="0"/>
              </a:rPr>
              <a:t>2. </a:t>
            </a:r>
            <a:r>
              <a:rPr lang="es-CL" dirty="0" smtClean="0">
                <a:solidFill>
                  <a:srgbClr val="FFFFFF"/>
                </a:solidFill>
                <a:cs typeface="Arial" charset="0"/>
              </a:rPr>
              <a:t>Reordenando:</a:t>
            </a:r>
            <a:endParaRPr lang="es-CL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600"/>
              </a:spcBef>
              <a:buNone/>
              <a:defRPr/>
            </a:pPr>
            <a:r>
              <a:rPr lang="es-CL" dirty="0" smtClean="0"/>
              <a:t>Cursos de contabilidad, Finanzas 1 y Evaluación de Proyectos:</a:t>
            </a:r>
          </a:p>
          <a:p>
            <a:pPr marL="400050" lvl="1" indent="0" algn="just">
              <a:spcBef>
                <a:spcPts val="600"/>
              </a:spcBef>
              <a:buNone/>
              <a:defRPr/>
            </a:pPr>
            <a:r>
              <a:rPr lang="es-CL" dirty="0" smtClean="0"/>
              <a:t>1</a:t>
            </a:r>
            <a:r>
              <a:rPr lang="es-CL" dirty="0"/>
              <a:t>.- Análisis de costos para la toma de decisiones: determinación de punto de equilibrio, costos medios y marginales, análisis de costos incrementales</a:t>
            </a:r>
            <a:r>
              <a:rPr lang="es-CL" dirty="0" smtClean="0"/>
              <a:t>.</a:t>
            </a:r>
          </a:p>
          <a:p>
            <a:pPr marL="400050" lvl="1" indent="0" algn="just">
              <a:spcBef>
                <a:spcPts val="600"/>
              </a:spcBef>
              <a:buNone/>
              <a:defRPr/>
            </a:pPr>
            <a:r>
              <a:rPr lang="es-CL" dirty="0" smtClean="0"/>
              <a:t>3</a:t>
            </a:r>
            <a:r>
              <a:rPr lang="es-CL" dirty="0"/>
              <a:t>.- Análisis financiero.</a:t>
            </a:r>
          </a:p>
          <a:p>
            <a:pPr marL="400050" lvl="1" indent="0" algn="just">
              <a:spcBef>
                <a:spcPts val="600"/>
              </a:spcBef>
              <a:buNone/>
              <a:defRPr/>
            </a:pPr>
            <a:r>
              <a:rPr lang="es-CL" dirty="0"/>
              <a:t>4.- Administración de capital de trabajo.</a:t>
            </a:r>
          </a:p>
          <a:p>
            <a:pPr marL="400050" lvl="1" indent="0" algn="just">
              <a:spcBef>
                <a:spcPts val="600"/>
              </a:spcBef>
              <a:buNone/>
              <a:defRPr/>
            </a:pPr>
            <a:r>
              <a:rPr lang="es-CL" dirty="0"/>
              <a:t>5.- Administración de presupuestos.</a:t>
            </a:r>
          </a:p>
          <a:p>
            <a:pPr marL="400050" lvl="1" indent="0" algn="just">
              <a:spcBef>
                <a:spcPts val="600"/>
              </a:spcBef>
              <a:buNone/>
              <a:defRPr/>
            </a:pPr>
            <a:r>
              <a:rPr lang="es-CL" dirty="0"/>
              <a:t>6.- Evaluación de proyectos</a:t>
            </a:r>
            <a:r>
              <a:rPr lang="es-CL" dirty="0" smtClean="0"/>
              <a:t>.</a:t>
            </a:r>
          </a:p>
          <a:p>
            <a:pPr marL="400050" lvl="1" indent="0" algn="just">
              <a:spcBef>
                <a:spcPts val="600"/>
              </a:spcBef>
              <a:buNone/>
              <a:defRPr/>
            </a:pPr>
            <a:endParaRPr lang="es-CL" dirty="0" smtClean="0"/>
          </a:p>
          <a:p>
            <a:pPr marL="0" lvl="1" indent="0" algn="just">
              <a:spcBef>
                <a:spcPts val="600"/>
              </a:spcBef>
              <a:buNone/>
              <a:defRPr/>
            </a:pPr>
            <a:r>
              <a:rPr lang="es-CL" sz="1600" b="1" dirty="0">
                <a:cs typeface="+mn-cs"/>
              </a:rPr>
              <a:t>Finanzas </a:t>
            </a:r>
            <a:r>
              <a:rPr lang="es-CL" sz="1600" b="1" dirty="0" smtClean="0">
                <a:cs typeface="+mn-cs"/>
              </a:rPr>
              <a:t>2:</a:t>
            </a:r>
            <a:endParaRPr lang="es-CL" sz="1600" b="1" dirty="0">
              <a:cs typeface="+mn-cs"/>
            </a:endParaRPr>
          </a:p>
          <a:p>
            <a:pPr marL="400050" lvl="1" indent="0" algn="just">
              <a:spcBef>
                <a:spcPts val="600"/>
              </a:spcBef>
              <a:buNone/>
              <a:defRPr/>
            </a:pPr>
            <a:r>
              <a:rPr lang="es-CL" dirty="0"/>
              <a:t>2.- Modelos de valorización de activos.</a:t>
            </a:r>
          </a:p>
          <a:p>
            <a:pPr marL="400050" lvl="1" indent="0" algn="just">
              <a:spcBef>
                <a:spcPts val="600"/>
              </a:spcBef>
              <a:buNone/>
              <a:defRPr/>
            </a:pPr>
            <a:r>
              <a:rPr lang="es-CL" dirty="0" smtClean="0"/>
              <a:t>7</a:t>
            </a:r>
            <a:r>
              <a:rPr lang="es-CL" dirty="0"/>
              <a:t>.- Teoría de Portafolio.</a:t>
            </a:r>
          </a:p>
          <a:p>
            <a:pPr marL="400050" lvl="1" indent="0" algn="just">
              <a:spcBef>
                <a:spcPts val="600"/>
              </a:spcBef>
              <a:buNone/>
              <a:defRPr/>
            </a:pPr>
            <a:r>
              <a:rPr lang="es-CL" dirty="0"/>
              <a:t>8.- Finanzas corporativas.</a:t>
            </a:r>
          </a:p>
          <a:p>
            <a:pPr marL="1085850" lvl="1" indent="-342900">
              <a:defRPr/>
            </a:pPr>
            <a:endParaRPr lang="es-C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212D9-162A-455C-B848-F9838EA93B79}" type="slidenum">
              <a:rPr lang="es-CL" smtClean="0"/>
              <a:pPr>
                <a:defRPr/>
              </a:pPr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12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9D9D9"/>
      </a:accent1>
      <a:accent2>
        <a:srgbClr val="1E649E"/>
      </a:accent2>
      <a:accent3>
        <a:srgbClr val="FFFFFF"/>
      </a:accent3>
      <a:accent4>
        <a:srgbClr val="000000"/>
      </a:accent4>
      <a:accent5>
        <a:srgbClr val="E9E9E9"/>
      </a:accent5>
      <a:accent6>
        <a:srgbClr val="1A5A8F"/>
      </a:accent6>
      <a:hlink>
        <a:srgbClr val="114C79"/>
      </a:hlink>
      <a:folHlink>
        <a:srgbClr val="0B3351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9D9D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9E9E9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9D9D9"/>
        </a:accent1>
        <a:accent2>
          <a:srgbClr val="1666A0"/>
        </a:accent2>
        <a:accent3>
          <a:srgbClr val="FFFFFF"/>
        </a:accent3>
        <a:accent4>
          <a:srgbClr val="000000"/>
        </a:accent4>
        <a:accent5>
          <a:srgbClr val="E9E9E9"/>
        </a:accent5>
        <a:accent6>
          <a:srgbClr val="135C91"/>
        </a:accent6>
        <a:hlink>
          <a:srgbClr val="114C79"/>
        </a:hlink>
        <a:folHlink>
          <a:srgbClr val="0B33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9D9D9"/>
        </a:accent1>
        <a:accent2>
          <a:srgbClr val="1E649E"/>
        </a:accent2>
        <a:accent3>
          <a:srgbClr val="FFFFFF"/>
        </a:accent3>
        <a:accent4>
          <a:srgbClr val="000000"/>
        </a:accent4>
        <a:accent5>
          <a:srgbClr val="E9E9E9"/>
        </a:accent5>
        <a:accent6>
          <a:srgbClr val="1A5A8F"/>
        </a:accent6>
        <a:hlink>
          <a:srgbClr val="114C79"/>
        </a:hlink>
        <a:folHlink>
          <a:srgbClr val="0B33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4348EFB8A68854D975C68AC7FD3A91C" ma:contentTypeVersion="1" ma:contentTypeDescription="Crear nuevo documento." ma:contentTypeScope="" ma:versionID="f6dd57229bed956013d7b96e0ad8f898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0b85dce115edaa5d1911cb96bd2a399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F0E92DE-1B95-4F78-8350-17FA93657538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DF864E9B-6994-4BC4-AA7C-4CBC2A59FC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8F8CD81-314B-42B3-A7E2-F3DACF0C8CD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80D19C4-EDA2-4719-AF09-E1F404D6B2FE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schemas.microsoft.com/sharepoint/v3"/>
    <ds:schemaRef ds:uri="http://www.w3.org/XML/1998/namespace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1221</Words>
  <Application>Microsoft Office PowerPoint</Application>
  <PresentationFormat>Presentación en pantalla (4:3)</PresentationFormat>
  <Paragraphs>207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Diseño predeterminado</vt:lpstr>
      <vt:lpstr>Presentación de PowerPoint</vt:lpstr>
      <vt:lpstr>Agenda</vt:lpstr>
      <vt:lpstr>1. Bienvenida</vt:lpstr>
      <vt:lpstr>1. Verdadero o Falso</vt:lpstr>
      <vt:lpstr>1. Verdadero o Falso</vt:lpstr>
      <vt:lpstr>1. Verdadero o Falso</vt:lpstr>
      <vt:lpstr>1. Objetivos</vt:lpstr>
      <vt:lpstr>2. Revisión contenidos examen de grado 2013</vt:lpstr>
      <vt:lpstr>2. Reordenando:</vt:lpstr>
      <vt:lpstr>3. Análisis estratégico</vt:lpstr>
      <vt:lpstr>3. Análisis estratégico</vt:lpstr>
      <vt:lpstr>3. Análisis estratégico</vt:lpstr>
      <vt:lpstr>3. Análisis estratégico</vt:lpstr>
      <vt:lpstr>3. Análisis estratégico</vt:lpstr>
      <vt:lpstr>3. Análisis estratégico</vt:lpstr>
      <vt:lpstr>3. Análisis estratégico ¿Qué información me tendrían que entregar para responder preguntas en cada tema?</vt:lpstr>
      <vt:lpstr>4. Cierre</vt:lpstr>
    </vt:vector>
  </TitlesOfParts>
  <Company>Universidad del Desarrollo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Universidad del Desarrollo</dc:creator>
  <cp:lastModifiedBy>Hugo Benedetti</cp:lastModifiedBy>
  <cp:revision>131</cp:revision>
  <dcterms:created xsi:type="dcterms:W3CDTF">2009-06-05T02:59:46Z</dcterms:created>
  <dcterms:modified xsi:type="dcterms:W3CDTF">2013-01-07T23:31:01Z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Documento</vt:lpwstr>
  </property>
</Properties>
</file>